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1" r:id="rId4"/>
    <p:sldId id="266" r:id="rId5"/>
    <p:sldId id="265" r:id="rId6"/>
    <p:sldId id="264" r:id="rId7"/>
    <p:sldId id="268" r:id="rId8"/>
    <p:sldId id="270" r:id="rId9"/>
    <p:sldId id="274" r:id="rId10"/>
    <p:sldId id="271" r:id="rId11"/>
    <p:sldId id="269" r:id="rId12"/>
    <p:sldId id="272" r:id="rId13"/>
    <p:sldId id="275" r:id="rId14"/>
    <p:sldId id="276" r:id="rId15"/>
    <p:sldId id="273" r:id="rId16"/>
    <p:sldId id="277" r:id="rId1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9CA"/>
    <a:srgbClr val="027DC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51" y="5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s-AR"/>
              <a:t>Balance de clases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A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Hoja1!$A$2:$A$5</c:f>
              <c:strCache>
                <c:ptCount val="4"/>
                <c:pt idx="0">
                  <c:v>Downdog</c:v>
                </c:pt>
                <c:pt idx="1">
                  <c:v>Goddess</c:v>
                </c:pt>
                <c:pt idx="2">
                  <c:v>Tree</c:v>
                </c:pt>
                <c:pt idx="3">
                  <c:v>Warrior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228</c:v>
                </c:pt>
                <c:pt idx="1">
                  <c:v>213</c:v>
                </c:pt>
                <c:pt idx="2">
                  <c:v>222</c:v>
                </c:pt>
                <c:pt idx="3">
                  <c:v>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D-4BDA-BD30-EFCBFECBDD6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ADB9C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Hoja1!$A$2:$A$5</c:f>
              <c:strCache>
                <c:ptCount val="4"/>
                <c:pt idx="0">
                  <c:v>Downdog</c:v>
                </c:pt>
                <c:pt idx="1">
                  <c:v>Goddess</c:v>
                </c:pt>
                <c:pt idx="2">
                  <c:v>Tree</c:v>
                </c:pt>
                <c:pt idx="3">
                  <c:v>Warrior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57</c:v>
                </c:pt>
                <c:pt idx="1">
                  <c:v>54</c:v>
                </c:pt>
                <c:pt idx="2">
                  <c:v>56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6D-4BDA-BD30-EFCBFECBDD6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60924591"/>
        <c:axId val="1775631503"/>
      </c:barChart>
      <c:catAx>
        <c:axId val="1760924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775631503"/>
        <c:crosses val="autoZero"/>
        <c:auto val="1"/>
        <c:lblAlgn val="ctr"/>
        <c:lblOffset val="100"/>
        <c:noMultiLvlLbl val="0"/>
      </c:catAx>
      <c:valAx>
        <c:axId val="177563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760924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pPr>
            <a:r>
              <a:rPr lang="es-AR" sz="2800" dirty="0" err="1">
                <a:solidFill>
                  <a:schemeClr val="tx1"/>
                </a:solidFill>
              </a:rPr>
              <a:t>Accuracy</a:t>
            </a:r>
            <a:r>
              <a:rPr lang="es-AR" sz="2800" dirty="0">
                <a:solidFill>
                  <a:schemeClr val="tx1"/>
                </a:solidFill>
              </a:rPr>
              <a:t> Test Set</a:t>
            </a:r>
          </a:p>
        </c:rich>
      </c:tx>
      <c:layout>
        <c:manualLayout>
          <c:xMode val="edge"/>
          <c:yMode val="edge"/>
          <c:x val="0.7487317572827467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defRPr>
          </a:pPr>
          <a:endParaRPr lang="es-AR"/>
        </a:p>
      </c:txPr>
    </c:title>
    <c:autoTitleDeleted val="0"/>
    <c:plotArea>
      <c:layout>
        <c:manualLayout>
          <c:layoutTarget val="inner"/>
          <c:xMode val="edge"/>
          <c:yMode val="edge"/>
          <c:x val="6.1888146843118774E-2"/>
          <c:y val="0.14856284116352533"/>
          <c:w val="0.9266643176137993"/>
          <c:h val="0.734990082502084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Arquitectura sola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ResNet18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0.7117</c:v>
                </c:pt>
                <c:pt idx="1">
                  <c:v>0.58560000000000001</c:v>
                </c:pt>
                <c:pt idx="2">
                  <c:v>0.94589999999999996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C5-48E7-A296-542C1D26414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Transfer learning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ResNet18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Hoja1!$C$2:$C$4</c:f>
              <c:numCache>
                <c:formatCode>0.00%</c:formatCode>
                <c:ptCount val="3"/>
                <c:pt idx="0">
                  <c:v>0.77029999999999998</c:v>
                </c:pt>
                <c:pt idx="1">
                  <c:v>0.81979999999999997</c:v>
                </c:pt>
                <c:pt idx="2">
                  <c:v>0.88739999999999997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C5-48E7-A296-542C1D26414B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TL + Data augmentation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ResNet18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Hoja1!$D$2:$D$4</c:f>
              <c:numCache>
                <c:formatCode>0.00%</c:formatCode>
                <c:ptCount val="3"/>
                <c:pt idx="0">
                  <c:v>0.68920000000000003</c:v>
                </c:pt>
                <c:pt idx="1">
                  <c:v>0.82879999999999998</c:v>
                </c:pt>
                <c:pt idx="2">
                  <c:v>0.90539999999999998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C5-48E7-A296-542C1D26414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1"/>
        <c:axId val="1571953792"/>
        <c:axId val="1488686144"/>
      </c:barChart>
      <c:catAx>
        <c:axId val="15719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488686144"/>
        <c:crosses val="autoZero"/>
        <c:auto val="1"/>
        <c:lblAlgn val="ctr"/>
        <c:lblOffset val="100"/>
        <c:noMultiLvlLbl val="0"/>
      </c:catAx>
      <c:valAx>
        <c:axId val="148868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57195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97252427582251"/>
          <c:y val="3.186343557459205E-2"/>
          <c:w val="0.4026308026385873"/>
          <c:h val="8.30105754704024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BA7B1-BA79-389B-5376-AA312FE1F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7A1944-D16B-8BE8-8730-8F663CB23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6925A3-28AD-0C1E-F324-56E054FB9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D667C5-ED2F-96CF-7ECA-DFAEB1A9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41CC91-2EB0-D56F-381D-6FDB1CD2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530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BB93F-9F93-E587-555E-63B20807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8311C5-CBDA-521B-8AC8-43B13376D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41E616-82DE-28D0-2D67-D17ECF20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172EF6-019C-E102-92C6-658EC563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F99061-1DA6-CA04-14E1-BF9F9F05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335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B4395E-A04D-2DD9-157A-B25ACE6DC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718DE31-DB6C-BED2-761B-FDA323CA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A21BDB-1BAD-6C7A-44B8-208A5F53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936E98-012F-BE52-E4AC-08625BE2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9DE5FA-14ED-CB62-8B4D-828F727F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872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F3143-E1EF-FC1B-D122-474D657A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D81B32-4734-C82C-FC20-6718D476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4E8014-AE01-BDC8-ECDF-1A852CCA3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BE6375-D38A-94BE-F8A7-A104315AE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5A8DCA-837C-3BCB-7D12-8963921B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9681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D3A82-C772-84C6-FA1C-2EE09E31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21DBD3-91F0-5BDF-3360-1EB9A0B44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C38832-CB55-4E58-AED0-723787661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56C543-EB0B-0F2B-D8C9-F8B7D9C5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CBA86C-AB1C-A464-DEBB-05F5819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377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0159E-9087-0E94-5B35-03F92EE3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0CACC9-B3C9-838A-2564-20AD82EB0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09B2B3-5520-732C-03F7-F2D27DF12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401FAC-D438-DD43-6455-FB80D05F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07C3B4-97D3-0F4A-9D65-F2CE910F8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53DDC-B1A9-1AC3-D3D1-613CDEFE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029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40082-84E1-689E-0B1B-DDC8F7FB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719C0D-9F16-09A2-C0EE-A299F300E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5DE33E-1AC0-EAFA-8B91-8FA17864B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EEAB84-5297-8574-43E1-9BBD9FC82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CEA6452-C43C-6895-629C-AB310EFA3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3D7404-2FC8-2F4B-2E72-BC111B4C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F04F7E8-D2AA-EE60-9715-4541E0F6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9F6D59-8B8B-E12E-4E2A-69038E1E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6163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CA7A4-3FC0-03E4-6A01-BA784209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81D164F-69C6-4B9D-0FFE-33A07D66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00C1937-78FD-EE1A-72D0-5DAA95C0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54E9F5-830C-E87B-3983-7667884D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27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C8BF78-0E3E-CFE7-42DF-0B35381F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8AA2D47-CDA8-E9DD-25BA-2D6B6F4E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049852-4DC9-E213-A128-84AE5E81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503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EE86E-53F5-EBA7-5761-B117A283F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047AC1-56AD-DAAD-D1A2-3CBE2ADBB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CAD66B-6CE5-6C00-49DD-3B118F93D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EB9912-545D-4DA5-A94A-9B0AEA50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7ECEED-FF51-9316-578C-A57EB8E3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836B67-D998-A640-9D9B-A9EF5C66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469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00AC8-B756-B587-BF8A-B83C2937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B71461F-4CCB-F4F8-8AE0-75B25EC27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B345FA-BB97-B080-64D5-4EB269BD4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1175DE-5D92-F14C-F2D7-CFECAD27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BEB262-16C3-7AFC-CECC-EDA872C8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411846-5FDE-D74F-11FF-D4ACC2D7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970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8624BD-CEAF-0B8E-B224-92F4B6E1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DF45E-6B09-7C9D-252F-1112B5C83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CBE38F-9E85-055F-F675-2E0180F85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66588-7545-4E64-BB4C-7D21167A9433}" type="datetimeFigureOut">
              <a:rPr lang="es-AR" smtClean="0"/>
              <a:t>13/10/2023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62EA25-11B7-48EC-0AA6-658EA0FCE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E6FC42-2B32-B51E-8D81-BD2A47B82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877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Relationship Id="rId9" Type="http://schemas.openxmlformats.org/officeDocument/2006/relationships/hyperlink" Target="https://arxiv.org/abs/2006.1020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mailto:juaniribet@gmail.com" TargetMode="Externa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magen que contiene persona, hombre, pastel, mujer&#10;&#10;Descripción generada automáticamente">
            <a:extLst>
              <a:ext uri="{FF2B5EF4-FFF2-40B4-BE49-F238E27FC236}">
                <a16:creationId xmlns:a16="http://schemas.microsoft.com/office/drawing/2014/main" id="{18678BE4-75C8-94C1-D6EF-10A672870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D4EAF5D6-56DC-AA3A-19A9-BCD0534D1696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7722 w 12191999"/>
              <a:gd name="connsiteY1" fmla="*/ 0 h 6857999"/>
              <a:gd name="connsiteX2" fmla="*/ 115746 w 12191999"/>
              <a:gd name="connsiteY2" fmla="*/ 118805 h 6857999"/>
              <a:gd name="connsiteX3" fmla="*/ 115746 w 12191999"/>
              <a:gd name="connsiteY3" fmla="*/ 6207525 h 6857999"/>
              <a:gd name="connsiteX4" fmla="*/ 717630 w 12191999"/>
              <a:gd name="connsiteY4" fmla="*/ 6809409 h 6857999"/>
              <a:gd name="connsiteX5" fmla="*/ 1319514 w 12191999"/>
              <a:gd name="connsiteY5" fmla="*/ 6207525 h 6857999"/>
              <a:gd name="connsiteX6" fmla="*/ 1319514 w 12191999"/>
              <a:gd name="connsiteY6" fmla="*/ 118805 h 6857999"/>
              <a:gd name="connsiteX7" fmla="*/ 1307537 w 12191999"/>
              <a:gd name="connsiteY7" fmla="*/ 0 h 6857999"/>
              <a:gd name="connsiteX8" fmla="*/ 1402465 w 12191999"/>
              <a:gd name="connsiteY8" fmla="*/ 0 h 6857999"/>
              <a:gd name="connsiteX9" fmla="*/ 1402465 w 12191999"/>
              <a:gd name="connsiteY9" fmla="*/ 5480249 h 6857999"/>
              <a:gd name="connsiteX10" fmla="*/ 2004349 w 12191999"/>
              <a:gd name="connsiteY10" fmla="*/ 6082133 h 6857999"/>
              <a:gd name="connsiteX11" fmla="*/ 2606233 w 12191999"/>
              <a:gd name="connsiteY11" fmla="*/ 5480249 h 6857999"/>
              <a:gd name="connsiteX12" fmla="*/ 2606233 w 12191999"/>
              <a:gd name="connsiteY12" fmla="*/ 0 h 6857999"/>
              <a:gd name="connsiteX13" fmla="*/ 2689184 w 12191999"/>
              <a:gd name="connsiteY13" fmla="*/ 0 h 6857999"/>
              <a:gd name="connsiteX14" fmla="*/ 2689184 w 12191999"/>
              <a:gd name="connsiteY14" fmla="*/ 4866791 h 6857999"/>
              <a:gd name="connsiteX15" fmla="*/ 3291067 w 12191999"/>
              <a:gd name="connsiteY15" fmla="*/ 5468675 h 6857999"/>
              <a:gd name="connsiteX16" fmla="*/ 3892951 w 12191999"/>
              <a:gd name="connsiteY16" fmla="*/ 4866791 h 6857999"/>
              <a:gd name="connsiteX17" fmla="*/ 3892951 w 12191999"/>
              <a:gd name="connsiteY17" fmla="*/ 0 h 6857999"/>
              <a:gd name="connsiteX18" fmla="*/ 3975903 w 12191999"/>
              <a:gd name="connsiteY18" fmla="*/ 0 h 6857999"/>
              <a:gd name="connsiteX19" fmla="*/ 3975903 w 12191999"/>
              <a:gd name="connsiteY19" fmla="*/ 4103827 h 6857999"/>
              <a:gd name="connsiteX20" fmla="*/ 4577786 w 12191999"/>
              <a:gd name="connsiteY20" fmla="*/ 4705711 h 6857999"/>
              <a:gd name="connsiteX21" fmla="*/ 5179671 w 12191999"/>
              <a:gd name="connsiteY21" fmla="*/ 4103827 h 6857999"/>
              <a:gd name="connsiteX22" fmla="*/ 5179671 w 12191999"/>
              <a:gd name="connsiteY22" fmla="*/ 0 h 6857999"/>
              <a:gd name="connsiteX23" fmla="*/ 5262621 w 12191999"/>
              <a:gd name="connsiteY23" fmla="*/ 0 h 6857999"/>
              <a:gd name="connsiteX24" fmla="*/ 5262621 w 12191999"/>
              <a:gd name="connsiteY24" fmla="*/ 3419955 h 6857999"/>
              <a:gd name="connsiteX25" fmla="*/ 5864505 w 12191999"/>
              <a:gd name="connsiteY25" fmla="*/ 4021839 h 6857999"/>
              <a:gd name="connsiteX26" fmla="*/ 6466389 w 12191999"/>
              <a:gd name="connsiteY26" fmla="*/ 3419955 h 6857999"/>
              <a:gd name="connsiteX27" fmla="*/ 6466389 w 12191999"/>
              <a:gd name="connsiteY27" fmla="*/ 0 h 6857999"/>
              <a:gd name="connsiteX28" fmla="*/ 12191999 w 12191999"/>
              <a:gd name="connsiteY28" fmla="*/ 0 h 6857999"/>
              <a:gd name="connsiteX29" fmla="*/ 12191999 w 12191999"/>
              <a:gd name="connsiteY29" fmla="*/ 6857999 h 6857999"/>
              <a:gd name="connsiteX30" fmla="*/ 0 w 12191999"/>
              <a:gd name="connsiteY3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7722" y="0"/>
                </a:lnTo>
                <a:lnTo>
                  <a:pt x="115746" y="118805"/>
                </a:lnTo>
                <a:lnTo>
                  <a:pt x="115746" y="6207525"/>
                </a:lnTo>
                <a:cubicBezTo>
                  <a:pt x="115746" y="6539936"/>
                  <a:pt x="385219" y="6809409"/>
                  <a:pt x="717630" y="6809409"/>
                </a:cubicBezTo>
                <a:cubicBezTo>
                  <a:pt x="1050041" y="6809409"/>
                  <a:pt x="1319514" y="6539936"/>
                  <a:pt x="1319514" y="6207525"/>
                </a:cubicBezTo>
                <a:lnTo>
                  <a:pt x="1319514" y="118805"/>
                </a:lnTo>
                <a:lnTo>
                  <a:pt x="1307537" y="0"/>
                </a:lnTo>
                <a:lnTo>
                  <a:pt x="1402465" y="0"/>
                </a:lnTo>
                <a:lnTo>
                  <a:pt x="1402465" y="5480249"/>
                </a:lnTo>
                <a:cubicBezTo>
                  <a:pt x="1402465" y="5812660"/>
                  <a:pt x="1671938" y="6082133"/>
                  <a:pt x="2004349" y="6082133"/>
                </a:cubicBezTo>
                <a:cubicBezTo>
                  <a:pt x="2336760" y="6082133"/>
                  <a:pt x="2606233" y="5812660"/>
                  <a:pt x="2606233" y="5480249"/>
                </a:cubicBezTo>
                <a:lnTo>
                  <a:pt x="2606233" y="0"/>
                </a:lnTo>
                <a:lnTo>
                  <a:pt x="2689184" y="0"/>
                </a:lnTo>
                <a:lnTo>
                  <a:pt x="2689184" y="4866791"/>
                </a:lnTo>
                <a:cubicBezTo>
                  <a:pt x="2689184" y="5199202"/>
                  <a:pt x="2958657" y="5468675"/>
                  <a:pt x="3291067" y="5468675"/>
                </a:cubicBezTo>
                <a:cubicBezTo>
                  <a:pt x="3623478" y="5468675"/>
                  <a:pt x="3892951" y="5199202"/>
                  <a:pt x="3892951" y="4866791"/>
                </a:cubicBezTo>
                <a:lnTo>
                  <a:pt x="3892951" y="0"/>
                </a:lnTo>
                <a:lnTo>
                  <a:pt x="3975903" y="0"/>
                </a:lnTo>
                <a:lnTo>
                  <a:pt x="3975903" y="4103827"/>
                </a:lnTo>
                <a:cubicBezTo>
                  <a:pt x="3975903" y="4436238"/>
                  <a:pt x="4245375" y="4705711"/>
                  <a:pt x="4577786" y="4705711"/>
                </a:cubicBezTo>
                <a:cubicBezTo>
                  <a:pt x="4910198" y="4705711"/>
                  <a:pt x="5179671" y="4436238"/>
                  <a:pt x="5179671" y="4103827"/>
                </a:cubicBezTo>
                <a:lnTo>
                  <a:pt x="5179671" y="0"/>
                </a:lnTo>
                <a:lnTo>
                  <a:pt x="5262621" y="0"/>
                </a:lnTo>
                <a:lnTo>
                  <a:pt x="5262621" y="3419955"/>
                </a:lnTo>
                <a:cubicBezTo>
                  <a:pt x="5262621" y="3752366"/>
                  <a:pt x="5532094" y="4021839"/>
                  <a:pt x="5864505" y="4021839"/>
                </a:cubicBezTo>
                <a:cubicBezTo>
                  <a:pt x="6196916" y="4021839"/>
                  <a:pt x="6466389" y="3752366"/>
                  <a:pt x="6466389" y="3419955"/>
                </a:cubicBezTo>
                <a:lnTo>
                  <a:pt x="6466389" y="0"/>
                </a:ln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4EDDFAA-1D3A-49D6-633E-B9C61CFDFB4F}"/>
              </a:ext>
            </a:extLst>
          </p:cNvPr>
          <p:cNvSpPr txBox="1"/>
          <p:nvPr/>
        </p:nvSpPr>
        <p:spPr>
          <a:xfrm>
            <a:off x="7004649" y="1674673"/>
            <a:ext cx="4796287" cy="1754326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/>
              <a:t>Visión por computadora II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70FAE5E-47B2-BC55-0F50-21FB63BF2C40}"/>
              </a:ext>
            </a:extLst>
          </p:cNvPr>
          <p:cNvSpPr txBox="1"/>
          <p:nvPr/>
        </p:nvSpPr>
        <p:spPr>
          <a:xfrm>
            <a:off x="6001287" y="4438324"/>
            <a:ext cx="5704936" cy="745003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>
                <a:solidFill>
                  <a:schemeClr val="bg1"/>
                </a:solidFill>
              </a:rPr>
              <a:t>Clasificación de posturas de yoga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B99147-DB39-18ED-554B-34F4B371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245" y="96211"/>
            <a:ext cx="2213754" cy="74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270066C-4855-5732-FC64-70F498C2D977}"/>
              </a:ext>
            </a:extLst>
          </p:cNvPr>
          <p:cNvSpPr txBox="1"/>
          <p:nvPr/>
        </p:nvSpPr>
        <p:spPr>
          <a:xfrm>
            <a:off x="6780362" y="154348"/>
            <a:ext cx="3019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i="0" u="none" strike="noStrike" dirty="0">
                <a:solidFill>
                  <a:srgbClr val="000000">
                    <a:alpha val="50000"/>
                  </a:srgbClr>
                </a:solidFill>
                <a:effectLst/>
                <a:latin typeface="Nunito" pitchFamily="2" charset="0"/>
              </a:rPr>
              <a:t>Especialización en Inteligencia Artificial</a:t>
            </a:r>
            <a:endParaRPr lang="es-MX" b="0" dirty="0">
              <a:solidFill>
                <a:schemeClr val="tx1">
                  <a:alpha val="50000"/>
                </a:schemeClr>
              </a:solidFill>
              <a:effectLst/>
            </a:endParaRPr>
          </a:p>
          <a:p>
            <a:endParaRPr lang="es-AR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74A44E-5DD6-5D7E-B675-475F4A24E76E}"/>
              </a:ext>
            </a:extLst>
          </p:cNvPr>
          <p:cNvSpPr txBox="1"/>
          <p:nvPr/>
        </p:nvSpPr>
        <p:spPr>
          <a:xfrm>
            <a:off x="1656271" y="6089050"/>
            <a:ext cx="5791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/>
              <a:t>Juan Ignacio Ribet</a:t>
            </a:r>
          </a:p>
        </p:txBody>
      </p:sp>
    </p:spTree>
    <p:extLst>
      <p:ext uri="{BB962C8B-B14F-4D97-AF65-F5344CB8AC3E}">
        <p14:creationId xmlns:p14="http://schemas.microsoft.com/office/powerpoint/2010/main" val="23384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898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CDCB0F-0E7C-9316-907B-94E72540EAF7}"/>
              </a:ext>
            </a:extLst>
          </p:cNvPr>
          <p:cNvSpPr txBox="1"/>
          <p:nvPr/>
        </p:nvSpPr>
        <p:spPr>
          <a:xfrm>
            <a:off x="0" y="8260"/>
            <a:ext cx="2997843" cy="923330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 err="1"/>
              <a:t>GradCAM</a:t>
            </a:r>
            <a:endParaRPr lang="es-AR" sz="5400" b="1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BE40218-1CDE-F78B-E4A6-D86D3D6E7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931590"/>
            <a:ext cx="5715000" cy="3276600"/>
          </a:xfrm>
          <a:prstGeom prst="rect">
            <a:avLst/>
          </a:prstGeom>
        </p:spPr>
      </p:pic>
      <p:pic>
        <p:nvPicPr>
          <p:cNvPr id="14" name="Imagen 13" descr="Imagen que contiene sostener, jugando, hombre, pelota&#10;&#10;Descripción generada automáticamente">
            <a:extLst>
              <a:ext uri="{FF2B5EF4-FFF2-40B4-BE49-F238E27FC236}">
                <a16:creationId xmlns:a16="http://schemas.microsoft.com/office/drawing/2014/main" id="{4F471094-CCB7-DFF5-402E-4A267A7346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37" y="1295400"/>
            <a:ext cx="2132658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80E84B5-44FF-50B7-90E0-36402C8E2F44}"/>
              </a:ext>
            </a:extLst>
          </p:cNvPr>
          <p:cNvSpPr/>
          <p:nvPr/>
        </p:nvSpPr>
        <p:spPr>
          <a:xfrm>
            <a:off x="8883697" y="2038687"/>
            <a:ext cx="949331" cy="567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B44A901-3A7B-73A2-9C0A-485A61FCA2EA}"/>
              </a:ext>
            </a:extLst>
          </p:cNvPr>
          <p:cNvSpPr/>
          <p:nvPr/>
        </p:nvSpPr>
        <p:spPr>
          <a:xfrm>
            <a:off x="2555805" y="2048968"/>
            <a:ext cx="801547" cy="567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3965B66-89A0-28EC-AC52-FB93E772A2A5}"/>
              </a:ext>
            </a:extLst>
          </p:cNvPr>
          <p:cNvSpPr txBox="1"/>
          <p:nvPr/>
        </p:nvSpPr>
        <p:spPr>
          <a:xfrm>
            <a:off x="9885032" y="1979758"/>
            <a:ext cx="2132659" cy="613470"/>
          </a:xfrm>
          <a:prstGeom prst="horizontalScroll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A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s-AR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Downdog</a:t>
            </a:r>
            <a:r>
              <a:rPr lang="es-A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F35735DD-0C7C-F6BB-D7DE-7561A55FC952}"/>
              </a:ext>
            </a:extLst>
          </p:cNvPr>
          <p:cNvGrpSpPr/>
          <p:nvPr/>
        </p:nvGrpSpPr>
        <p:grpSpPr>
          <a:xfrm>
            <a:off x="1410687" y="4287928"/>
            <a:ext cx="2262895" cy="2502932"/>
            <a:chOff x="149002" y="4287928"/>
            <a:chExt cx="2262895" cy="2502932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FEE4349-CD21-94DC-3DC0-EE65ECC77E49}"/>
                </a:ext>
              </a:extLst>
            </p:cNvPr>
            <p:cNvSpPr txBox="1"/>
            <p:nvPr/>
          </p:nvSpPr>
          <p:spPr>
            <a:xfrm>
              <a:off x="149002" y="6421528"/>
              <a:ext cx="2262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MaxPool2d-10</a:t>
              </a:r>
            </a:p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Output </a:t>
              </a:r>
              <a:r>
                <a:rPr lang="es-AR" sz="900" b="0" i="0" dirty="0" err="1">
                  <a:effectLst/>
                  <a:latin typeface="Consolas" panose="020B0609020204030204" pitchFamily="49" charset="0"/>
                </a:rPr>
                <a:t>Shape</a:t>
              </a:r>
              <a:r>
                <a:rPr lang="es-AR" sz="900" b="0" i="0" dirty="0">
                  <a:effectLst/>
                  <a:latin typeface="Consolas" panose="020B0609020204030204" pitchFamily="49" charset="0"/>
                </a:rPr>
                <a:t>: [-1, 128, 56, 56]</a:t>
              </a:r>
              <a:endParaRPr lang="es-AR" sz="900" dirty="0"/>
            </a:p>
          </p:txBody>
        </p:sp>
        <p:pic>
          <p:nvPicPr>
            <p:cNvPr id="25" name="Imagen 24" descr="Imagen que contiene hombre, jugando, sostener, gato&#10;&#10;Descripción generada automáticamente">
              <a:extLst>
                <a:ext uri="{FF2B5EF4-FFF2-40B4-BE49-F238E27FC236}">
                  <a16:creationId xmlns:a16="http://schemas.microsoft.com/office/drawing/2014/main" id="{BBC94ECD-D011-51F1-9BD4-5F7D8E9A8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22"/>
            <a:stretch/>
          </p:blipFill>
          <p:spPr>
            <a:xfrm>
              <a:off x="186137" y="4287928"/>
              <a:ext cx="2132658" cy="21336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103B82C-57CF-F45E-A913-6B8EC496CCE4}"/>
              </a:ext>
            </a:extLst>
          </p:cNvPr>
          <p:cNvGrpSpPr/>
          <p:nvPr/>
        </p:nvGrpSpPr>
        <p:grpSpPr>
          <a:xfrm>
            <a:off x="5089776" y="4292288"/>
            <a:ext cx="2262895" cy="2516899"/>
            <a:chOff x="4341356" y="4248059"/>
            <a:chExt cx="2262895" cy="2516899"/>
          </a:xfrm>
        </p:grpSpPr>
        <p:pic>
          <p:nvPicPr>
            <p:cNvPr id="27" name="Imagen 26" descr="Imagen que contiene sostener, hombre, pelota, agua&#10;&#10;Descripción generada automáticamente">
              <a:extLst>
                <a:ext uri="{FF2B5EF4-FFF2-40B4-BE49-F238E27FC236}">
                  <a16:creationId xmlns:a16="http://schemas.microsoft.com/office/drawing/2014/main" id="{54611AF2-47C8-4792-EDE2-A7A9CA25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22"/>
            <a:stretch/>
          </p:blipFill>
          <p:spPr>
            <a:xfrm>
              <a:off x="4341356" y="4248059"/>
              <a:ext cx="2132658" cy="2133600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EE9D3A73-C253-3D48-C85F-E4678776BF55}"/>
                </a:ext>
              </a:extLst>
            </p:cNvPr>
            <p:cNvSpPr txBox="1"/>
            <p:nvPr/>
          </p:nvSpPr>
          <p:spPr>
            <a:xfrm>
              <a:off x="4341356" y="6395626"/>
              <a:ext cx="2262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MaxPool2d-19</a:t>
              </a:r>
            </a:p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Output </a:t>
              </a:r>
              <a:r>
                <a:rPr lang="es-AR" sz="900" b="0" i="0" dirty="0" err="1">
                  <a:effectLst/>
                  <a:latin typeface="Consolas" panose="020B0609020204030204" pitchFamily="49" charset="0"/>
                </a:rPr>
                <a:t>Shape</a:t>
              </a:r>
              <a:r>
                <a:rPr lang="es-AR" sz="900" b="0" i="0" dirty="0">
                  <a:effectLst/>
                  <a:latin typeface="Consolas" panose="020B0609020204030204" pitchFamily="49" charset="0"/>
                </a:rPr>
                <a:t>: [-1, 256, 28, 28]</a:t>
              </a:r>
              <a:endParaRPr lang="es-AR" sz="900" dirty="0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448EE057-86CA-5E8F-60E3-ACAC7E46961F}"/>
              </a:ext>
            </a:extLst>
          </p:cNvPr>
          <p:cNvGrpSpPr/>
          <p:nvPr/>
        </p:nvGrpSpPr>
        <p:grpSpPr>
          <a:xfrm>
            <a:off x="8753585" y="4287928"/>
            <a:ext cx="2262895" cy="2520378"/>
            <a:chOff x="9571076" y="3938286"/>
            <a:chExt cx="2262895" cy="2520378"/>
          </a:xfrm>
        </p:grpSpPr>
        <p:pic>
          <p:nvPicPr>
            <p:cNvPr id="29" name="Imagen 28" descr="Imagen que contiene interior, hombre, tabla, sostener&#10;&#10;Descripción generada automáticamente">
              <a:extLst>
                <a:ext uri="{FF2B5EF4-FFF2-40B4-BE49-F238E27FC236}">
                  <a16:creationId xmlns:a16="http://schemas.microsoft.com/office/drawing/2014/main" id="{CCF9170A-356A-40C1-79D8-07B945C23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22"/>
            <a:stretch/>
          </p:blipFill>
          <p:spPr>
            <a:xfrm>
              <a:off x="9636195" y="3938286"/>
              <a:ext cx="2132659" cy="2133600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4DB2F608-F306-3C14-CB5E-BF0F2C9FB95A}"/>
                </a:ext>
              </a:extLst>
            </p:cNvPr>
            <p:cNvSpPr txBox="1"/>
            <p:nvPr/>
          </p:nvSpPr>
          <p:spPr>
            <a:xfrm>
              <a:off x="9571076" y="6089332"/>
              <a:ext cx="2262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MaxPool2d-37</a:t>
              </a:r>
            </a:p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Output </a:t>
              </a:r>
              <a:r>
                <a:rPr lang="es-AR" sz="900" b="0" i="0" dirty="0" err="1">
                  <a:effectLst/>
                  <a:latin typeface="Consolas" panose="020B0609020204030204" pitchFamily="49" charset="0"/>
                </a:rPr>
                <a:t>Shape</a:t>
              </a:r>
              <a:r>
                <a:rPr lang="es-AR" sz="900" b="0" i="0" dirty="0">
                  <a:effectLst/>
                  <a:latin typeface="Consolas" panose="020B0609020204030204" pitchFamily="49" charset="0"/>
                </a:rPr>
                <a:t>: [-1, 512, 7, 7]</a:t>
              </a:r>
              <a:endParaRPr lang="es-AR" sz="900" dirty="0"/>
            </a:p>
          </p:txBody>
        </p:sp>
      </p:grpSp>
      <p:sp>
        <p:nvSpPr>
          <p:cNvPr id="35" name="Elipse 34">
            <a:extLst>
              <a:ext uri="{FF2B5EF4-FFF2-40B4-BE49-F238E27FC236}">
                <a16:creationId xmlns:a16="http://schemas.microsoft.com/office/drawing/2014/main" id="{67A0A605-ED6F-8F78-C226-ED140A4C84D9}"/>
              </a:ext>
            </a:extLst>
          </p:cNvPr>
          <p:cNvSpPr/>
          <p:nvPr/>
        </p:nvSpPr>
        <p:spPr>
          <a:xfrm>
            <a:off x="4762983" y="1957329"/>
            <a:ext cx="578734" cy="80974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872506A-21D7-C0C2-5237-B6D2395FFD2E}"/>
              </a:ext>
            </a:extLst>
          </p:cNvPr>
          <p:cNvSpPr/>
          <p:nvPr/>
        </p:nvSpPr>
        <p:spPr>
          <a:xfrm>
            <a:off x="5571281" y="2129866"/>
            <a:ext cx="578734" cy="6372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2F86C8E-6C3A-F8ED-6EEE-C660C056E146}"/>
              </a:ext>
            </a:extLst>
          </p:cNvPr>
          <p:cNvSpPr/>
          <p:nvPr/>
        </p:nvSpPr>
        <p:spPr>
          <a:xfrm>
            <a:off x="7524027" y="2129866"/>
            <a:ext cx="716666" cy="6479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7769D008-6D2B-1A81-BAE8-04AEC20C26AB}"/>
              </a:ext>
            </a:extLst>
          </p:cNvPr>
          <p:cNvCxnSpPr>
            <a:stCxn id="35" idx="4"/>
            <a:endCxn id="25" idx="0"/>
          </p:cNvCxnSpPr>
          <p:nvPr/>
        </p:nvCxnSpPr>
        <p:spPr>
          <a:xfrm rot="5400000">
            <a:off x="3022822" y="2258400"/>
            <a:ext cx="1520858" cy="253819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0FE952F-BA63-A9C1-F2F8-DD73D7FEF6BC}"/>
              </a:ext>
            </a:extLst>
          </p:cNvPr>
          <p:cNvCxnSpPr>
            <a:cxnSpLocks/>
            <a:stCxn id="36" idx="4"/>
            <a:endCxn id="27" idx="0"/>
          </p:cNvCxnSpPr>
          <p:nvPr/>
        </p:nvCxnSpPr>
        <p:spPr>
          <a:xfrm rot="16200000" flipH="1">
            <a:off x="5245767" y="3381950"/>
            <a:ext cx="1525218" cy="2954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F2D55A95-93F4-EB4E-69A1-B10D03D58A4D}"/>
              </a:ext>
            </a:extLst>
          </p:cNvPr>
          <p:cNvCxnSpPr>
            <a:cxnSpLocks/>
            <a:stCxn id="37" idx="4"/>
            <a:endCxn id="29" idx="0"/>
          </p:cNvCxnSpPr>
          <p:nvPr/>
        </p:nvCxnSpPr>
        <p:spPr>
          <a:xfrm rot="16200000" flipH="1">
            <a:off x="8128638" y="2531531"/>
            <a:ext cx="1510119" cy="200267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41206DA-DD7F-22CA-4D72-4E5B9841F7A5}"/>
              </a:ext>
            </a:extLst>
          </p:cNvPr>
          <p:cNvSpPr txBox="1"/>
          <p:nvPr/>
        </p:nvSpPr>
        <p:spPr>
          <a:xfrm>
            <a:off x="5520666" y="847492"/>
            <a:ext cx="2361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Modelo VGG19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24749F6-22A5-3F04-C470-C269888931E7}"/>
              </a:ext>
            </a:extLst>
          </p:cNvPr>
          <p:cNvSpPr txBox="1"/>
          <p:nvPr/>
        </p:nvSpPr>
        <p:spPr>
          <a:xfrm>
            <a:off x="2565524" y="21376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9288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35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05FA863A-0F51-1009-2C70-3BFC1611E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93" y="2893"/>
            <a:ext cx="5002454" cy="1809221"/>
          </a:xfrm>
          <a:prstGeom prst="rect">
            <a:avLst/>
          </a:prstGeom>
        </p:spPr>
      </p:pic>
      <p:pic>
        <p:nvPicPr>
          <p:cNvPr id="4" name="video_sample_pred">
            <a:hlinkClick r:id="" action="ppaction://media"/>
            <a:extLst>
              <a:ext uri="{FF2B5EF4-FFF2-40B4-BE49-F238E27FC236}">
                <a16:creationId xmlns:a16="http://schemas.microsoft.com/office/drawing/2014/main" id="{DEF3069C-CC4C-EE65-FF36-FEDF1133E8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296931"/>
            <a:ext cx="12192000" cy="45720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07FD66B-A7F7-A905-9E85-61174B0F652D}"/>
              </a:ext>
            </a:extLst>
          </p:cNvPr>
          <p:cNvSpPr txBox="1"/>
          <p:nvPr/>
        </p:nvSpPr>
        <p:spPr>
          <a:xfrm>
            <a:off x="224502" y="316484"/>
            <a:ext cx="6428091" cy="923330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/>
              <a:t>Validación por Video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886435-5272-1EB8-8585-A437C0C62996}"/>
              </a:ext>
            </a:extLst>
          </p:cNvPr>
          <p:cNvSpPr txBox="1"/>
          <p:nvPr/>
        </p:nvSpPr>
        <p:spPr>
          <a:xfrm>
            <a:off x="0" y="1835267"/>
            <a:ext cx="6096000" cy="461665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i="0" dirty="0">
                <a:solidFill>
                  <a:srgbClr val="202124"/>
                </a:solidFill>
                <a:effectLst/>
                <a:latin typeface="zeitung"/>
              </a:rPr>
              <a:t>Clasificación de postura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397754-6D12-BB49-FE71-4240E632C656}"/>
              </a:ext>
            </a:extLst>
          </p:cNvPr>
          <p:cNvSpPr txBox="1"/>
          <p:nvPr/>
        </p:nvSpPr>
        <p:spPr>
          <a:xfrm>
            <a:off x="6096000" y="1835266"/>
            <a:ext cx="6096000" cy="461665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i="0" dirty="0">
                <a:solidFill>
                  <a:srgbClr val="202124"/>
                </a:solidFill>
                <a:effectLst/>
                <a:latin typeface="zeitung"/>
              </a:rPr>
              <a:t>Visualización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9D45BE-C25B-EFF3-A3DA-9AC18C388A1E}"/>
              </a:ext>
            </a:extLst>
          </p:cNvPr>
          <p:cNvCxnSpPr/>
          <p:nvPr/>
        </p:nvCxnSpPr>
        <p:spPr>
          <a:xfrm flipV="1">
            <a:off x="6096000" y="1835272"/>
            <a:ext cx="0" cy="46166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22BA3B5-EADB-9059-CA51-F38061EE0892}"/>
              </a:ext>
            </a:extLst>
          </p:cNvPr>
          <p:cNvGrpSpPr/>
          <p:nvPr/>
        </p:nvGrpSpPr>
        <p:grpSpPr>
          <a:xfrm>
            <a:off x="8642934" y="155742"/>
            <a:ext cx="2345635" cy="1419743"/>
            <a:chOff x="8203095" y="133955"/>
            <a:chExt cx="2345635" cy="1419743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AC7B990E-B546-99FA-B1F4-8ACB1107343F}"/>
                </a:ext>
              </a:extLst>
            </p:cNvPr>
            <p:cNvSpPr/>
            <p:nvPr/>
          </p:nvSpPr>
          <p:spPr>
            <a:xfrm>
              <a:off x="10045148" y="1036863"/>
              <a:ext cx="503582" cy="51683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FC5BBDB7-8DEE-61B0-0A2B-44FD3394DBEC}"/>
                </a:ext>
              </a:extLst>
            </p:cNvPr>
            <p:cNvSpPr txBox="1"/>
            <p:nvPr/>
          </p:nvSpPr>
          <p:spPr>
            <a:xfrm>
              <a:off x="8203095" y="133955"/>
              <a:ext cx="2093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chemeClr val="bg2">
                      <a:lumMod val="25000"/>
                    </a:schemeClr>
                  </a:solidFill>
                </a:rPr>
                <a:t>VGG19 </a:t>
              </a:r>
              <a:r>
                <a:rPr lang="es-AR" sz="1600" b="0" i="0" dirty="0" err="1">
                  <a:solidFill>
                    <a:schemeClr val="bg2">
                      <a:lumMod val="25000"/>
                    </a:schemeClr>
                  </a:solidFill>
                  <a:effectLst/>
                  <a:latin typeface="Roboto" panose="02000000000000000000" pitchFamily="2" charset="0"/>
                </a:rPr>
                <a:t>architecture</a:t>
              </a:r>
              <a:endParaRPr lang="es-AR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</a:endParaRPr>
            </a:p>
            <a:p>
              <a:endParaRPr lang="es-AR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BC903ED-FE3C-F7BF-5DF0-BC55ED6ED361}"/>
              </a:ext>
            </a:extLst>
          </p:cNvPr>
          <p:cNvSpPr txBox="1"/>
          <p:nvPr/>
        </p:nvSpPr>
        <p:spPr>
          <a:xfrm>
            <a:off x="224502" y="1263178"/>
            <a:ext cx="184736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AR" sz="2000" b="1" dirty="0"/>
              <a:t>Modelo VGG19</a:t>
            </a:r>
          </a:p>
        </p:txBody>
      </p:sp>
    </p:spTree>
    <p:extLst>
      <p:ext uri="{BB962C8B-B14F-4D97-AF65-F5344CB8AC3E}">
        <p14:creationId xmlns:p14="http://schemas.microsoft.com/office/powerpoint/2010/main" val="235220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A01DE1D-6535-ED2C-6F01-D53A5EECE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28" y="2327879"/>
            <a:ext cx="3288051" cy="2061219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8DA35942-67FB-9DDC-9997-59B1F95883D7}"/>
              </a:ext>
            </a:extLst>
          </p:cNvPr>
          <p:cNvSpPr/>
          <p:nvPr/>
        </p:nvSpPr>
        <p:spPr>
          <a:xfrm>
            <a:off x="10393224" y="4085792"/>
            <a:ext cx="415380" cy="359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4D4D57D-007A-D579-ACE3-D26A05C8813E}"/>
              </a:ext>
            </a:extLst>
          </p:cNvPr>
          <p:cNvSpPr txBox="1"/>
          <p:nvPr/>
        </p:nvSpPr>
        <p:spPr>
          <a:xfrm>
            <a:off x="10071597" y="2454677"/>
            <a:ext cx="163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Arquitectura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87846D-7147-3680-1F8D-F9148017C7AB}"/>
              </a:ext>
            </a:extLst>
          </p:cNvPr>
          <p:cNvSpPr txBox="1"/>
          <p:nvPr/>
        </p:nvSpPr>
        <p:spPr>
          <a:xfrm>
            <a:off x="275390" y="45754"/>
            <a:ext cx="4313214" cy="92333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 err="1"/>
              <a:t>MediaPipe</a:t>
            </a:r>
            <a:endParaRPr lang="es-AR" sz="5400" b="1" dirty="0"/>
          </a:p>
        </p:txBody>
      </p:sp>
      <p:pic>
        <p:nvPicPr>
          <p:cNvPr id="3" name="Imagen 2" descr="Gráfico, Gráfico radial&#10;&#10;Descripción generada automáticamente">
            <a:extLst>
              <a:ext uri="{FF2B5EF4-FFF2-40B4-BE49-F238E27FC236}">
                <a16:creationId xmlns:a16="http://schemas.microsoft.com/office/drawing/2014/main" id="{8C975D17-E992-C8FB-981C-6853F4ACF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9" y="4618546"/>
            <a:ext cx="4409712" cy="2226388"/>
          </a:xfrm>
          <a:prstGeom prst="rect">
            <a:avLst/>
          </a:prstGeom>
        </p:spPr>
      </p:pic>
      <p:pic>
        <p:nvPicPr>
          <p:cNvPr id="5" name="Imagen 4" descr="Una persona caminando en la orilla del camino&#10;&#10;Descripción generada automáticamente con confianza media">
            <a:extLst>
              <a:ext uri="{FF2B5EF4-FFF2-40B4-BE49-F238E27FC236}">
                <a16:creationId xmlns:a16="http://schemas.microsoft.com/office/drawing/2014/main" id="{63CCC8C5-7C35-59FD-97E7-62C8263B1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63" y="99864"/>
            <a:ext cx="1498297" cy="2183688"/>
          </a:xfrm>
          <a:prstGeom prst="rect">
            <a:avLst/>
          </a:prstGeom>
        </p:spPr>
      </p:pic>
      <p:pic>
        <p:nvPicPr>
          <p:cNvPr id="9" name="Imagen 8" descr="Hombre parado en un campo abierto&#10;&#10;Descripción generada automáticamente con confianza baja">
            <a:extLst>
              <a:ext uri="{FF2B5EF4-FFF2-40B4-BE49-F238E27FC236}">
                <a16:creationId xmlns:a16="http://schemas.microsoft.com/office/drawing/2014/main" id="{D5609A10-19E1-196F-075F-5EAB36DCD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33" y="99864"/>
            <a:ext cx="1633781" cy="2183688"/>
          </a:xfrm>
          <a:prstGeom prst="rect">
            <a:avLst/>
          </a:prstGeom>
        </p:spPr>
      </p:pic>
      <p:pic>
        <p:nvPicPr>
          <p:cNvPr id="12" name="Imagen 11" descr="Imagen que contiene parado, frente, pequeño, hombre&#10;&#10;Descripción generada automáticamente">
            <a:extLst>
              <a:ext uri="{FF2B5EF4-FFF2-40B4-BE49-F238E27FC236}">
                <a16:creationId xmlns:a16="http://schemas.microsoft.com/office/drawing/2014/main" id="{C2C79739-3A15-D543-385F-3EF36B3ED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810" y="99864"/>
            <a:ext cx="1633781" cy="2183688"/>
          </a:xfrm>
          <a:prstGeom prst="rect">
            <a:avLst/>
          </a:prstGeom>
        </p:spPr>
      </p:pic>
      <p:pic>
        <p:nvPicPr>
          <p:cNvPr id="14" name="Imagen 13" descr="Imagen que contiene edificio, competencia de atletismo, parado, hombre&#10;&#10;Descripción generada automáticamente">
            <a:extLst>
              <a:ext uri="{FF2B5EF4-FFF2-40B4-BE49-F238E27FC236}">
                <a16:creationId xmlns:a16="http://schemas.microsoft.com/office/drawing/2014/main" id="{205CA38B-3087-EC86-6BC0-E3A3F5C072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6" y="4388774"/>
            <a:ext cx="7097883" cy="1996280"/>
          </a:xfrm>
          <a:prstGeom prst="rect">
            <a:avLst/>
          </a:prstGeom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1D073E88-96E0-35C4-DA96-9E2CC74C16A6}"/>
              </a:ext>
            </a:extLst>
          </p:cNvPr>
          <p:cNvCxnSpPr>
            <a:cxnSpLocks/>
            <a:stCxn id="15" idx="4"/>
            <a:endCxn id="3" idx="0"/>
          </p:cNvCxnSpPr>
          <p:nvPr/>
        </p:nvCxnSpPr>
        <p:spPr>
          <a:xfrm rot="5400000">
            <a:off x="9984856" y="4002487"/>
            <a:ext cx="173179" cy="105893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38EC2885-7F04-EB3C-B7DE-5A1C7C035F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6" y="2097581"/>
            <a:ext cx="4349132" cy="211922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5E32332-2C2C-ACE9-240E-1CE5CFC1DE55}"/>
              </a:ext>
            </a:extLst>
          </p:cNvPr>
          <p:cNvSpPr txBox="1"/>
          <p:nvPr/>
        </p:nvSpPr>
        <p:spPr>
          <a:xfrm>
            <a:off x="229911" y="1911610"/>
            <a:ext cx="3127020" cy="37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 en dos etapas: detección y seguimiento</a:t>
            </a:r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s-A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5280A6-22F1-C81A-B34F-078BA3A81AD0}"/>
              </a:ext>
            </a:extLst>
          </p:cNvPr>
          <p:cNvSpPr txBox="1"/>
          <p:nvPr/>
        </p:nvSpPr>
        <p:spPr>
          <a:xfrm>
            <a:off x="356409" y="969084"/>
            <a:ext cx="646282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chemeClr val="tx1"/>
                </a:solidFill>
              </a:rPr>
              <a:t>MediaPipe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AR" sz="2000" i="1" dirty="0">
                <a:solidFill>
                  <a:schemeClr val="tx1"/>
                </a:solidFill>
              </a:rPr>
              <a:t>(</a:t>
            </a:r>
            <a:r>
              <a:rPr lang="es-AR" sz="2000" i="1" dirty="0" err="1">
                <a:solidFill>
                  <a:schemeClr val="tx1"/>
                </a:solidFill>
              </a:rPr>
              <a:t>BlazePoze</a:t>
            </a:r>
            <a:r>
              <a:rPr lang="es-AR" sz="2000" i="1" dirty="0">
                <a:solidFill>
                  <a:schemeClr val="tx1"/>
                </a:solidFill>
              </a:rPr>
              <a:t>)</a:t>
            </a:r>
            <a:r>
              <a:rPr lang="es-MX" sz="2000" i="1" dirty="0">
                <a:solidFill>
                  <a:schemeClr val="tx1"/>
                </a:solidFill>
              </a:rPr>
              <a:t> </a:t>
            </a:r>
            <a:r>
              <a:rPr lang="es-MX" sz="2000" dirty="0">
                <a:solidFill>
                  <a:schemeClr val="tx1"/>
                </a:solidFill>
              </a:rPr>
              <a:t>es un </a:t>
            </a:r>
            <a:r>
              <a:rPr lang="es-MX" sz="2000" dirty="0" err="1">
                <a:solidFill>
                  <a:schemeClr val="tx1"/>
                </a:solidFill>
              </a:rPr>
              <a:t>framework</a:t>
            </a:r>
            <a:r>
              <a:rPr lang="es-MX" sz="2000" dirty="0">
                <a:solidFill>
                  <a:schemeClr val="tx1"/>
                </a:solidFill>
              </a:rPr>
              <a:t> específicamente diseñado para la estimación de postura de una sola persona</a:t>
            </a:r>
            <a:r>
              <a:rPr lang="es-MX" sz="1600" dirty="0">
                <a:solidFill>
                  <a:schemeClr val="tx1"/>
                </a:solidFill>
              </a:rPr>
              <a:t>.</a:t>
            </a:r>
            <a:endParaRPr lang="es-AR" sz="1600" dirty="0">
              <a:solidFill>
                <a:schemeClr val="tx1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B03080B-5913-879A-4F9C-4F6BD977ACDB}"/>
              </a:ext>
            </a:extLst>
          </p:cNvPr>
          <p:cNvSpPr txBox="1"/>
          <p:nvPr/>
        </p:nvSpPr>
        <p:spPr>
          <a:xfrm>
            <a:off x="4887370" y="2510344"/>
            <a:ext cx="2417259" cy="1258372"/>
          </a:xfrm>
          <a:prstGeom prst="snip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200" dirty="0"/>
              <a:t>Dos modelos: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200" dirty="0"/>
              <a:t>Detecta la presencia de cuerpos humanos en un cuadro de imagen.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200" dirty="0"/>
              <a:t>Localiza puntos clave en los cuerpos. </a:t>
            </a:r>
            <a:endParaRPr lang="es-AR" sz="1200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6959CB0-9E77-7437-063D-3071C97D5376}"/>
              </a:ext>
            </a:extLst>
          </p:cNvPr>
          <p:cNvSpPr txBox="1"/>
          <p:nvPr/>
        </p:nvSpPr>
        <p:spPr>
          <a:xfrm>
            <a:off x="497711" y="6516547"/>
            <a:ext cx="440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err="1"/>
              <a:t>Paper</a:t>
            </a:r>
            <a:r>
              <a:rPr lang="es-AR" sz="1400" dirty="0"/>
              <a:t>: </a:t>
            </a:r>
            <a:r>
              <a:rPr lang="en-US" sz="1400" dirty="0">
                <a:hlinkClick r:id="rId9"/>
              </a:rPr>
              <a:t>BlazePose: On-device Real-time Body Pose tracking</a:t>
            </a:r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198681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1B52F82-3323-10B2-4C51-A25D333C4568}"/>
              </a:ext>
            </a:extLst>
          </p:cNvPr>
          <p:cNvSpPr/>
          <p:nvPr/>
        </p:nvSpPr>
        <p:spPr>
          <a:xfrm>
            <a:off x="0" y="4332458"/>
            <a:ext cx="12192000" cy="252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77B717A7-0A3A-0DD5-E545-9CE4C5C3D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0" t="8024" r="2591" b="8405"/>
          <a:stretch/>
        </p:blipFill>
        <p:spPr>
          <a:xfrm>
            <a:off x="7576868" y="1378013"/>
            <a:ext cx="3762043" cy="252593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CE084B-BD5F-ECB9-E431-DD6F82CACA35}"/>
              </a:ext>
            </a:extLst>
          </p:cNvPr>
          <p:cNvSpPr txBox="1"/>
          <p:nvPr/>
        </p:nvSpPr>
        <p:spPr>
          <a:xfrm>
            <a:off x="194771" y="177524"/>
            <a:ext cx="5152733" cy="707886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4000" b="1" dirty="0" err="1"/>
              <a:t>Dataset</a:t>
            </a:r>
            <a:r>
              <a:rPr lang="es-AR" sz="4000" b="1" dirty="0"/>
              <a:t> con </a:t>
            </a:r>
            <a:r>
              <a:rPr lang="es-AR" sz="4000" b="1" dirty="0" err="1"/>
              <a:t>MediaPipe</a:t>
            </a:r>
            <a:endParaRPr lang="es-AR" sz="4000" b="1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7C038637-2218-B401-E399-74AC745E5EFB}"/>
              </a:ext>
            </a:extLst>
          </p:cNvPr>
          <p:cNvSpPr/>
          <p:nvPr/>
        </p:nvSpPr>
        <p:spPr>
          <a:xfrm>
            <a:off x="5165092" y="1932972"/>
            <a:ext cx="2106593" cy="11835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800" dirty="0" err="1"/>
              <a:t>MediaPipe</a:t>
            </a:r>
            <a:endParaRPr lang="es-AR" sz="2800" dirty="0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1269A6C-711F-A927-4629-9F2890F62BF6}"/>
              </a:ext>
            </a:extLst>
          </p:cNvPr>
          <p:cNvGrpSpPr/>
          <p:nvPr/>
        </p:nvGrpSpPr>
        <p:grpSpPr>
          <a:xfrm>
            <a:off x="944722" y="1378013"/>
            <a:ext cx="3788313" cy="2525542"/>
            <a:chOff x="944722" y="1378013"/>
            <a:chExt cx="3788313" cy="2525542"/>
          </a:xfrm>
        </p:grpSpPr>
        <p:pic>
          <p:nvPicPr>
            <p:cNvPr id="14" name="Imagen 13" descr="Una mujer con los brazos extendidos&#10;&#10;Descripción generada automáticamente con confianza baja">
              <a:extLst>
                <a:ext uri="{FF2B5EF4-FFF2-40B4-BE49-F238E27FC236}">
                  <a16:creationId xmlns:a16="http://schemas.microsoft.com/office/drawing/2014/main" id="{F926E003-5DBE-18ED-7220-B2EF4B3BD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22" y="1378013"/>
              <a:ext cx="3788313" cy="2525542"/>
            </a:xfrm>
            <a:prstGeom prst="rect">
              <a:avLst/>
            </a:prstGeom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2455A6E-439F-6C24-FE85-A33C610A11E4}"/>
                </a:ext>
              </a:extLst>
            </p:cNvPr>
            <p:cNvSpPr txBox="1"/>
            <p:nvPr/>
          </p:nvSpPr>
          <p:spPr>
            <a:xfrm>
              <a:off x="944722" y="1378013"/>
              <a:ext cx="719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dirty="0"/>
                <a:t>Input</a:t>
              </a:r>
            </a:p>
          </p:txBody>
        </p:sp>
      </p:grpSp>
      <p:sp>
        <p:nvSpPr>
          <p:cNvPr id="22" name="Elipse 21">
            <a:extLst>
              <a:ext uri="{FF2B5EF4-FFF2-40B4-BE49-F238E27FC236}">
                <a16:creationId xmlns:a16="http://schemas.microsoft.com/office/drawing/2014/main" id="{E46B59D6-5F7B-E578-1B30-C424A0C5AB8D}"/>
              </a:ext>
            </a:extLst>
          </p:cNvPr>
          <p:cNvSpPr/>
          <p:nvPr/>
        </p:nvSpPr>
        <p:spPr>
          <a:xfrm>
            <a:off x="1492005" y="4621822"/>
            <a:ext cx="2059237" cy="193601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/>
              <a:t>Obtención de los 33 </a:t>
            </a:r>
            <a:r>
              <a:rPr lang="es-AR" sz="2000" dirty="0" err="1"/>
              <a:t>keypoints</a:t>
            </a:r>
            <a:endParaRPr lang="es-AR" sz="2000" b="1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FB0979E-1F1F-9611-8879-63CD12E97A19}"/>
              </a:ext>
            </a:extLst>
          </p:cNvPr>
          <p:cNvSpPr/>
          <p:nvPr/>
        </p:nvSpPr>
        <p:spPr>
          <a:xfrm>
            <a:off x="4709418" y="4621821"/>
            <a:ext cx="3399409" cy="193601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000" dirty="0"/>
              <a:t>Coordenadas:</a:t>
            </a:r>
          </a:p>
          <a:p>
            <a:r>
              <a:rPr lang="es-AR" sz="2000" dirty="0"/>
              <a:t> x, y, z y visualización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F8E3DCE-C171-8694-ACE3-21CB18B08112}"/>
              </a:ext>
            </a:extLst>
          </p:cNvPr>
          <p:cNvSpPr/>
          <p:nvPr/>
        </p:nvSpPr>
        <p:spPr>
          <a:xfrm>
            <a:off x="8805472" y="4621822"/>
            <a:ext cx="2059237" cy="193601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/>
              <a:t>Creación del </a:t>
            </a:r>
            <a:r>
              <a:rPr lang="es-AR" sz="2000" dirty="0" err="1"/>
              <a:t>Dataset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4150482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BFBFB7A2-49A6-1F18-A63A-ED0A36D8F8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7248" r="1833" b="8420"/>
          <a:stretch/>
        </p:blipFill>
        <p:spPr>
          <a:xfrm>
            <a:off x="289368" y="1030148"/>
            <a:ext cx="7546693" cy="5051476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91F32BE-AE7B-B569-3327-B9D740B3D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919957"/>
              </p:ext>
            </p:extLst>
          </p:nvPr>
        </p:nvGraphicFramePr>
        <p:xfrm>
          <a:off x="7890633" y="1099158"/>
          <a:ext cx="406656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581">
                  <a:extLst>
                    <a:ext uri="{9D8B030D-6E8A-4147-A177-3AD203B41FA5}">
                      <a16:colId xmlns:a16="http://schemas.microsoft.com/office/drawing/2014/main" val="3131218025"/>
                    </a:ext>
                  </a:extLst>
                </a:gridCol>
                <a:gridCol w="444247">
                  <a:extLst>
                    <a:ext uri="{9D8B030D-6E8A-4147-A177-3AD203B41FA5}">
                      <a16:colId xmlns:a16="http://schemas.microsoft.com/office/drawing/2014/main" val="3747408333"/>
                    </a:ext>
                  </a:extLst>
                </a:gridCol>
                <a:gridCol w="444247">
                  <a:extLst>
                    <a:ext uri="{9D8B030D-6E8A-4147-A177-3AD203B41FA5}">
                      <a16:colId xmlns:a16="http://schemas.microsoft.com/office/drawing/2014/main" val="1939277385"/>
                    </a:ext>
                  </a:extLst>
                </a:gridCol>
                <a:gridCol w="444247">
                  <a:extLst>
                    <a:ext uri="{9D8B030D-6E8A-4147-A177-3AD203B41FA5}">
                      <a16:colId xmlns:a16="http://schemas.microsoft.com/office/drawing/2014/main" val="2870822850"/>
                    </a:ext>
                  </a:extLst>
                </a:gridCol>
                <a:gridCol w="444247">
                  <a:extLst>
                    <a:ext uri="{9D8B030D-6E8A-4147-A177-3AD203B41FA5}">
                      <a16:colId xmlns:a16="http://schemas.microsoft.com/office/drawing/2014/main" val="2296801027"/>
                    </a:ext>
                  </a:extLst>
                </a:gridCol>
              </a:tblGrid>
              <a:tr h="312071">
                <a:tc gridSpan="5">
                  <a:txBody>
                    <a:bodyPr/>
                    <a:lstStyle/>
                    <a:p>
                      <a:pPr algn="l"/>
                      <a:r>
                        <a:rPr lang="es-AR" sz="1600" dirty="0">
                          <a:solidFill>
                            <a:schemeClr val="bg1"/>
                          </a:solidFill>
                        </a:rPr>
                        <a:t>DATASET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s-AR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31407"/>
                  </a:ext>
                </a:extLst>
              </a:tr>
              <a:tr h="312071">
                <a:tc>
                  <a:txBody>
                    <a:bodyPr/>
                    <a:lstStyle/>
                    <a:p>
                      <a:pPr algn="ctr"/>
                      <a:r>
                        <a:rPr lang="es-AR" sz="1600" dirty="0"/>
                        <a:t>Clase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600" dirty="0"/>
                        <a:t>132 coordenadas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76306"/>
                  </a:ext>
                </a:extLst>
              </a:tr>
              <a:tr h="312071">
                <a:tc>
                  <a:txBody>
                    <a:bodyPr/>
                    <a:lstStyle/>
                    <a:p>
                      <a:pPr algn="ctr"/>
                      <a:r>
                        <a:rPr lang="es-AR" sz="1600" dirty="0"/>
                        <a:t>“Nombre de la carpeta”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 err="1"/>
                        <a:t>x</a:t>
                      </a:r>
                      <a:r>
                        <a:rPr lang="es-AR" sz="1600" baseline="-25000" dirty="0" err="1"/>
                        <a:t>n</a:t>
                      </a:r>
                      <a:endParaRPr lang="es-AR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 err="1"/>
                        <a:t>y</a:t>
                      </a:r>
                      <a:r>
                        <a:rPr lang="es-AR" sz="1600" baseline="-25000" dirty="0" err="1"/>
                        <a:t>n</a:t>
                      </a:r>
                      <a:endParaRPr lang="es-AR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 err="1"/>
                        <a:t>z</a:t>
                      </a:r>
                      <a:r>
                        <a:rPr lang="es-AR" sz="1600" baseline="-25000" dirty="0" err="1"/>
                        <a:t>n</a:t>
                      </a:r>
                      <a:endParaRPr lang="es-AR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 err="1"/>
                        <a:t>v</a:t>
                      </a:r>
                      <a:r>
                        <a:rPr lang="es-AR" sz="1600" baseline="-25000" dirty="0" err="1"/>
                        <a:t>n</a:t>
                      </a:r>
                      <a:endParaRPr lang="es-AR" sz="16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691614"/>
                  </a:ext>
                </a:extLst>
              </a:tr>
              <a:tr h="255330">
                <a:tc gridSpan="5">
                  <a:txBody>
                    <a:bodyPr/>
                    <a:lstStyle/>
                    <a:p>
                      <a:pPr algn="l"/>
                      <a:r>
                        <a:rPr lang="es-AR" sz="1200" dirty="0" err="1"/>
                        <a:t>Shape</a:t>
                      </a:r>
                      <a:r>
                        <a:rPr lang="es-AR" sz="1200" dirty="0"/>
                        <a:t>: (cantidad imágenes x 133)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AR" sz="1600" baseline="-25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AR" sz="16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AR" sz="16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AR" sz="16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18071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533E657-FA45-77B2-50FE-3A86DF57DAF2}"/>
              </a:ext>
            </a:extLst>
          </p:cNvPr>
          <p:cNvSpPr txBox="1"/>
          <p:nvPr/>
        </p:nvSpPr>
        <p:spPr>
          <a:xfrm>
            <a:off x="194771" y="177524"/>
            <a:ext cx="5152733" cy="707886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4000" b="1" dirty="0"/>
              <a:t>Entrenamiento modelo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9109FB2-D7A6-1FDB-71C6-8A59695FE2D3}"/>
              </a:ext>
            </a:extLst>
          </p:cNvPr>
          <p:cNvSpPr txBox="1"/>
          <p:nvPr/>
        </p:nvSpPr>
        <p:spPr>
          <a:xfrm>
            <a:off x="8495861" y="3358467"/>
            <a:ext cx="2856113" cy="836414"/>
          </a:xfrm>
          <a:prstGeom prst="snip1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s-AR"/>
            </a:defPPr>
            <a:lvl1pPr>
              <a:defRPr sz="2400" b="1"/>
            </a:lvl1pPr>
          </a:lstStyle>
          <a:p>
            <a:r>
              <a:rPr lang="es-AR" sz="2000" b="0" dirty="0">
                <a:solidFill>
                  <a:schemeClr val="bg1"/>
                </a:solidFill>
              </a:rPr>
              <a:t>Entrenamiento modelo</a:t>
            </a:r>
          </a:p>
          <a:p>
            <a:r>
              <a:rPr lang="es-AR" dirty="0">
                <a:solidFill>
                  <a:schemeClr val="bg1"/>
                </a:solidFill>
              </a:rPr>
              <a:t>Regresión Logística</a:t>
            </a:r>
            <a:endParaRPr lang="es-AR" sz="1800" b="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8AD6774-A9FC-19E1-FABD-E16DB8CBB9E9}"/>
              </a:ext>
            </a:extLst>
          </p:cNvPr>
          <p:cNvSpPr txBox="1"/>
          <p:nvPr/>
        </p:nvSpPr>
        <p:spPr>
          <a:xfrm>
            <a:off x="8495860" y="5174031"/>
            <a:ext cx="2856113" cy="594062"/>
          </a:xfrm>
          <a:prstGeom prst="snip1Rect">
            <a:avLst>
              <a:gd name="adj" fmla="val 242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s-AR"/>
            </a:defPPr>
            <a:lvl1pPr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s-AR" sz="2800" b="1" dirty="0" err="1"/>
              <a:t>Accuracy</a:t>
            </a:r>
            <a:r>
              <a:rPr lang="es-AR" sz="2800" b="1" dirty="0"/>
              <a:t>: 99.5% 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4C5FCC4-318A-88A0-2022-8EDB5FB3B25B}"/>
              </a:ext>
            </a:extLst>
          </p:cNvPr>
          <p:cNvCxnSpPr>
            <a:cxnSpLocks/>
            <a:stCxn id="6" idx="2"/>
            <a:endCxn id="21" idx="3"/>
          </p:cNvCxnSpPr>
          <p:nvPr/>
        </p:nvCxnSpPr>
        <p:spPr>
          <a:xfrm>
            <a:off x="9923917" y="2379318"/>
            <a:ext cx="1" cy="979149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C3260B1-E6F0-8A82-CA52-0DE9FBF2482D}"/>
              </a:ext>
            </a:extLst>
          </p:cNvPr>
          <p:cNvCxnSpPr>
            <a:cxnSpLocks/>
            <a:stCxn id="21" idx="1"/>
            <a:endCxn id="23" idx="3"/>
          </p:cNvCxnSpPr>
          <p:nvPr/>
        </p:nvCxnSpPr>
        <p:spPr>
          <a:xfrm flipH="1">
            <a:off x="9923917" y="4194881"/>
            <a:ext cx="1" cy="97915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73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DE817DC-E49E-5B2E-931E-F95C4DFE8D9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6A31B5-07E9-DBF0-8707-C38B6FC9531F}"/>
              </a:ext>
            </a:extLst>
          </p:cNvPr>
          <p:cNvSpPr txBox="1"/>
          <p:nvPr/>
        </p:nvSpPr>
        <p:spPr>
          <a:xfrm>
            <a:off x="224501" y="911267"/>
            <a:ext cx="266916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AR" sz="2000" b="1" dirty="0"/>
              <a:t>Modelo </a:t>
            </a:r>
            <a:r>
              <a:rPr lang="es-AR" sz="2000" b="1" dirty="0" err="1"/>
              <a:t>MediaPipe</a:t>
            </a:r>
            <a:endParaRPr lang="es-AR" sz="20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DF3AB1-846B-C07D-62F9-BD120EE6745E}"/>
              </a:ext>
            </a:extLst>
          </p:cNvPr>
          <p:cNvSpPr txBox="1"/>
          <p:nvPr/>
        </p:nvSpPr>
        <p:spPr>
          <a:xfrm>
            <a:off x="4963331" y="966600"/>
            <a:ext cx="7228668" cy="461665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i="0" dirty="0">
                <a:solidFill>
                  <a:srgbClr val="202124"/>
                </a:solidFill>
                <a:effectLst/>
                <a:latin typeface="zeitung"/>
              </a:rPr>
              <a:t>Clasificación de postura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085F0712-816C-2239-C916-57F43F4709C0}"/>
              </a:ext>
            </a:extLst>
          </p:cNvPr>
          <p:cNvGrpSpPr/>
          <p:nvPr/>
        </p:nvGrpSpPr>
        <p:grpSpPr>
          <a:xfrm>
            <a:off x="0" y="1807251"/>
            <a:ext cx="3842797" cy="1318150"/>
            <a:chOff x="0" y="1807251"/>
            <a:chExt cx="3842797" cy="13181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D422AB33-7667-81B6-8A6F-95D2A2ABE9B5}"/>
                </a:ext>
              </a:extLst>
            </p:cNvPr>
            <p:cNvSpPr/>
            <p:nvPr/>
          </p:nvSpPr>
          <p:spPr>
            <a:xfrm>
              <a:off x="0" y="1807251"/>
              <a:ext cx="3842797" cy="1318150"/>
            </a:xfrm>
            <a:custGeom>
              <a:avLst/>
              <a:gdLst>
                <a:gd name="connsiteX0" fmla="*/ 0 w 3842797"/>
                <a:gd name="connsiteY0" fmla="*/ 0 h 1318150"/>
                <a:gd name="connsiteX1" fmla="*/ 3183722 w 3842797"/>
                <a:gd name="connsiteY1" fmla="*/ 0 h 1318150"/>
                <a:gd name="connsiteX2" fmla="*/ 3842797 w 3842797"/>
                <a:gd name="connsiteY2" fmla="*/ 659075 h 1318150"/>
                <a:gd name="connsiteX3" fmla="*/ 3183722 w 3842797"/>
                <a:gd name="connsiteY3" fmla="*/ 1318150 h 1318150"/>
                <a:gd name="connsiteX4" fmla="*/ 0 w 3842797"/>
                <a:gd name="connsiteY4" fmla="*/ 1318150 h 1318150"/>
                <a:gd name="connsiteX5" fmla="*/ 0 w 3842797"/>
                <a:gd name="connsiteY5" fmla="*/ 0 h 1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2797" h="1318150">
                  <a:moveTo>
                    <a:pt x="0" y="0"/>
                  </a:moveTo>
                  <a:lnTo>
                    <a:pt x="3183722" y="0"/>
                  </a:lnTo>
                  <a:cubicBezTo>
                    <a:pt x="3547719" y="0"/>
                    <a:pt x="3842797" y="295078"/>
                    <a:pt x="3842797" y="659075"/>
                  </a:cubicBezTo>
                  <a:cubicBezTo>
                    <a:pt x="3842797" y="1023072"/>
                    <a:pt x="3547719" y="1318150"/>
                    <a:pt x="3183722" y="1318150"/>
                  </a:cubicBezTo>
                  <a:lnTo>
                    <a:pt x="0" y="131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AR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1F1B5C0-7A26-23DE-5422-9BB874A41FEC}"/>
                </a:ext>
              </a:extLst>
            </p:cNvPr>
            <p:cNvSpPr txBox="1"/>
            <p:nvPr/>
          </p:nvSpPr>
          <p:spPr>
            <a:xfrm>
              <a:off x="317647" y="2004661"/>
              <a:ext cx="3207502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AR" dirty="0"/>
                <a:t>Se puede ver que el </a:t>
              </a:r>
              <a:r>
                <a:rPr lang="es-AR" dirty="0" err="1"/>
                <a:t>accuracy</a:t>
              </a:r>
              <a:r>
                <a:rPr lang="es-AR" dirty="0"/>
                <a:t> de las detecciones en este ejemplo es del 100%</a:t>
              </a: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88734DA-4B20-8229-4D88-3F75670E6F63}"/>
              </a:ext>
            </a:extLst>
          </p:cNvPr>
          <p:cNvGrpSpPr/>
          <p:nvPr/>
        </p:nvGrpSpPr>
        <p:grpSpPr>
          <a:xfrm>
            <a:off x="0" y="3427969"/>
            <a:ext cx="3842797" cy="1318150"/>
            <a:chOff x="0" y="3427969"/>
            <a:chExt cx="3842797" cy="13181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F90EDB66-DF95-405D-09B7-C28A31422AEF}"/>
                </a:ext>
              </a:extLst>
            </p:cNvPr>
            <p:cNvSpPr/>
            <p:nvPr/>
          </p:nvSpPr>
          <p:spPr>
            <a:xfrm>
              <a:off x="0" y="3427969"/>
              <a:ext cx="3842797" cy="1318150"/>
            </a:xfrm>
            <a:custGeom>
              <a:avLst/>
              <a:gdLst>
                <a:gd name="connsiteX0" fmla="*/ 0 w 3842797"/>
                <a:gd name="connsiteY0" fmla="*/ 0 h 1318150"/>
                <a:gd name="connsiteX1" fmla="*/ 3183722 w 3842797"/>
                <a:gd name="connsiteY1" fmla="*/ 0 h 1318150"/>
                <a:gd name="connsiteX2" fmla="*/ 3842797 w 3842797"/>
                <a:gd name="connsiteY2" fmla="*/ 659075 h 1318150"/>
                <a:gd name="connsiteX3" fmla="*/ 3183722 w 3842797"/>
                <a:gd name="connsiteY3" fmla="*/ 1318150 h 1318150"/>
                <a:gd name="connsiteX4" fmla="*/ 0 w 3842797"/>
                <a:gd name="connsiteY4" fmla="*/ 1318150 h 1318150"/>
                <a:gd name="connsiteX5" fmla="*/ 0 w 3842797"/>
                <a:gd name="connsiteY5" fmla="*/ 0 h 1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2797" h="1318150">
                  <a:moveTo>
                    <a:pt x="0" y="0"/>
                  </a:moveTo>
                  <a:lnTo>
                    <a:pt x="3183722" y="0"/>
                  </a:lnTo>
                  <a:cubicBezTo>
                    <a:pt x="3547719" y="0"/>
                    <a:pt x="3842797" y="295078"/>
                    <a:pt x="3842797" y="659075"/>
                  </a:cubicBezTo>
                  <a:cubicBezTo>
                    <a:pt x="3842797" y="1023072"/>
                    <a:pt x="3547719" y="1318150"/>
                    <a:pt x="3183722" y="1318150"/>
                  </a:cubicBezTo>
                  <a:lnTo>
                    <a:pt x="0" y="131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AR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CCECDAD-0E8A-7AFE-6301-385136FD60C8}"/>
                </a:ext>
              </a:extLst>
            </p:cNvPr>
            <p:cNvSpPr txBox="1"/>
            <p:nvPr/>
          </p:nvSpPr>
          <p:spPr>
            <a:xfrm>
              <a:off x="432846" y="3625379"/>
              <a:ext cx="2824223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AR" dirty="0"/>
                <a:t>Solo tiene falsos positivos en las transiciones entre posturas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AF9FC4B4-3829-F042-5A1E-083DC5DF3F25}"/>
              </a:ext>
            </a:extLst>
          </p:cNvPr>
          <p:cNvGrpSpPr/>
          <p:nvPr/>
        </p:nvGrpSpPr>
        <p:grpSpPr>
          <a:xfrm>
            <a:off x="0" y="5048687"/>
            <a:ext cx="3842797" cy="1318150"/>
            <a:chOff x="0" y="5048687"/>
            <a:chExt cx="3842797" cy="13181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EFB65A88-E81F-2672-6E3E-E7B7EB913826}"/>
                </a:ext>
              </a:extLst>
            </p:cNvPr>
            <p:cNvSpPr/>
            <p:nvPr/>
          </p:nvSpPr>
          <p:spPr>
            <a:xfrm>
              <a:off x="0" y="5048687"/>
              <a:ext cx="3842797" cy="1318150"/>
            </a:xfrm>
            <a:custGeom>
              <a:avLst/>
              <a:gdLst>
                <a:gd name="connsiteX0" fmla="*/ 0 w 3842797"/>
                <a:gd name="connsiteY0" fmla="*/ 0 h 1318150"/>
                <a:gd name="connsiteX1" fmla="*/ 3183722 w 3842797"/>
                <a:gd name="connsiteY1" fmla="*/ 0 h 1318150"/>
                <a:gd name="connsiteX2" fmla="*/ 3842797 w 3842797"/>
                <a:gd name="connsiteY2" fmla="*/ 659075 h 1318150"/>
                <a:gd name="connsiteX3" fmla="*/ 3183722 w 3842797"/>
                <a:gd name="connsiteY3" fmla="*/ 1318150 h 1318150"/>
                <a:gd name="connsiteX4" fmla="*/ 0 w 3842797"/>
                <a:gd name="connsiteY4" fmla="*/ 1318150 h 1318150"/>
                <a:gd name="connsiteX5" fmla="*/ 0 w 3842797"/>
                <a:gd name="connsiteY5" fmla="*/ 0 h 1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2797" h="1318150">
                  <a:moveTo>
                    <a:pt x="0" y="0"/>
                  </a:moveTo>
                  <a:lnTo>
                    <a:pt x="3183722" y="0"/>
                  </a:lnTo>
                  <a:cubicBezTo>
                    <a:pt x="3547719" y="0"/>
                    <a:pt x="3842797" y="295078"/>
                    <a:pt x="3842797" y="659075"/>
                  </a:cubicBezTo>
                  <a:cubicBezTo>
                    <a:pt x="3842797" y="1023072"/>
                    <a:pt x="3547719" y="1318150"/>
                    <a:pt x="3183722" y="1318150"/>
                  </a:cubicBezTo>
                  <a:lnTo>
                    <a:pt x="0" y="131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AR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FFECA80-CEEA-6D13-6121-A8019959FDB6}"/>
                </a:ext>
              </a:extLst>
            </p:cNvPr>
            <p:cNvSpPr txBox="1"/>
            <p:nvPr/>
          </p:nvSpPr>
          <p:spPr>
            <a:xfrm>
              <a:off x="432845" y="5384597"/>
              <a:ext cx="282422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AR" dirty="0"/>
                <a:t>FPS altos para un modelo trabaja en la CPU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C020C99-6C4F-C108-EC3C-A6FCB642A386}"/>
              </a:ext>
            </a:extLst>
          </p:cNvPr>
          <p:cNvSpPr txBox="1"/>
          <p:nvPr/>
        </p:nvSpPr>
        <p:spPr>
          <a:xfrm>
            <a:off x="194771" y="177524"/>
            <a:ext cx="5152733" cy="707886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4000" b="1" dirty="0"/>
              <a:t>Validación por Video</a:t>
            </a:r>
          </a:p>
        </p:txBody>
      </p:sp>
      <p:pic>
        <p:nvPicPr>
          <p:cNvPr id="20" name="1013">
            <a:hlinkClick r:id="" action="ppaction://media"/>
            <a:extLst>
              <a:ext uri="{FF2B5EF4-FFF2-40B4-BE49-F238E27FC236}">
                <a16:creationId xmlns:a16="http://schemas.microsoft.com/office/drawing/2014/main" id="{9F30F2C6-5850-B6A8-C14D-8F2FF474E3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3330" y="1424608"/>
            <a:ext cx="7245183" cy="5433392"/>
          </a:xfrm>
        </p:spPr>
      </p:pic>
    </p:spTree>
    <p:extLst>
      <p:ext uri="{BB962C8B-B14F-4D97-AF65-F5344CB8AC3E}">
        <p14:creationId xmlns:p14="http://schemas.microsoft.com/office/powerpoint/2010/main" val="257270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345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ídeo 15" title="Fondo de persona en posición de loto">
            <a:hlinkClick r:id="" action="ppaction://media"/>
            <a:extLst>
              <a:ext uri="{FF2B5EF4-FFF2-40B4-BE49-F238E27FC236}">
                <a16:creationId xmlns:a16="http://schemas.microsoft.com/office/drawing/2014/main" id="{C30112D5-4AEF-8A31-A095-F0B1D1EEE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" y="0"/>
            <a:ext cx="12190413" cy="68580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9BD7E5B-EA40-6181-56A4-3D122D594605}"/>
              </a:ext>
            </a:extLst>
          </p:cNvPr>
          <p:cNvSpPr txBox="1"/>
          <p:nvPr/>
        </p:nvSpPr>
        <p:spPr>
          <a:xfrm>
            <a:off x="2720051" y="1632030"/>
            <a:ext cx="7998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b="1" dirty="0">
                <a:latin typeface="Arial Black" panose="020B0A04020102020204" pitchFamily="34" charset="0"/>
              </a:rPr>
              <a:t>¡MUCHAS GRACIAS!</a:t>
            </a:r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43BA816-48BA-6C7D-081F-972FA6243432}"/>
              </a:ext>
            </a:extLst>
          </p:cNvPr>
          <p:cNvSpPr txBox="1"/>
          <p:nvPr/>
        </p:nvSpPr>
        <p:spPr>
          <a:xfrm>
            <a:off x="4718612" y="924144"/>
            <a:ext cx="2754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/>
              <a:t>PREGUNTAS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BFF19A-A3BB-F33C-6C92-B3DFFCC2A9A0}"/>
              </a:ext>
            </a:extLst>
          </p:cNvPr>
          <p:cNvSpPr txBox="1"/>
          <p:nvPr/>
        </p:nvSpPr>
        <p:spPr>
          <a:xfrm>
            <a:off x="3037662" y="5795884"/>
            <a:ext cx="611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juaniribet@gmail.com</a:t>
            </a:r>
            <a:endParaRPr lang="es-AR" dirty="0"/>
          </a:p>
          <a:p>
            <a:pPr algn="ctr"/>
            <a:r>
              <a:rPr lang="es-AR" dirty="0"/>
              <a:t>https://github.com/Juaniribet/Vision_Computadora_II_CEIA.git</a:t>
            </a:r>
          </a:p>
        </p:txBody>
      </p:sp>
    </p:spTree>
    <p:extLst>
      <p:ext uri="{BB962C8B-B14F-4D97-AF65-F5344CB8AC3E}">
        <p14:creationId xmlns:p14="http://schemas.microsoft.com/office/powerpoint/2010/main" val="321347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n 101" descr="Un hombre parado en una montaña de pasto&#10;&#10;Descripción generada automáticamente con confianza media">
            <a:extLst>
              <a:ext uri="{FF2B5EF4-FFF2-40B4-BE49-F238E27FC236}">
                <a16:creationId xmlns:a16="http://schemas.microsoft.com/office/drawing/2014/main" id="{E1EB6BE8-3AFD-B337-0EAF-CE9D93B01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48"/>
          <a:stretch/>
        </p:blipFill>
        <p:spPr>
          <a:xfrm>
            <a:off x="4337653" y="2"/>
            <a:ext cx="7854348" cy="6857998"/>
          </a:xfrm>
          <a:prstGeom prst="rect">
            <a:avLst/>
          </a:prstGeom>
        </p:spPr>
      </p:pic>
      <p:sp>
        <p:nvSpPr>
          <p:cNvPr id="77" name="Forma libre: forma 76">
            <a:extLst>
              <a:ext uri="{FF2B5EF4-FFF2-40B4-BE49-F238E27FC236}">
                <a16:creationId xmlns:a16="http://schemas.microsoft.com/office/drawing/2014/main" id="{B3C36B64-A5FF-B990-15A1-DF8DAEF43DB7}"/>
              </a:ext>
            </a:extLst>
          </p:cNvPr>
          <p:cNvSpPr/>
          <p:nvPr/>
        </p:nvSpPr>
        <p:spPr>
          <a:xfrm>
            <a:off x="2" y="2"/>
            <a:ext cx="12191998" cy="6857999"/>
          </a:xfrm>
          <a:custGeom>
            <a:avLst/>
            <a:gdLst>
              <a:gd name="connsiteX0" fmla="*/ 7598883 w 12191998"/>
              <a:gd name="connsiteY0" fmla="*/ 3599805 h 6857999"/>
              <a:gd name="connsiteX1" fmla="*/ 6921342 w 12191998"/>
              <a:gd name="connsiteY1" fmla="*/ 3928496 h 6857999"/>
              <a:gd name="connsiteX2" fmla="*/ 6845208 w 12191998"/>
              <a:gd name="connsiteY2" fmla="*/ 4022941 h 6857999"/>
              <a:gd name="connsiteX3" fmla="*/ 6978454 w 12191998"/>
              <a:gd name="connsiteY3" fmla="*/ 5264107 h 6857999"/>
              <a:gd name="connsiteX4" fmla="*/ 8219619 w 12191998"/>
              <a:gd name="connsiteY4" fmla="*/ 5130863 h 6857999"/>
              <a:gd name="connsiteX5" fmla="*/ 8295752 w 12191998"/>
              <a:gd name="connsiteY5" fmla="*/ 5036417 h 6857999"/>
              <a:gd name="connsiteX6" fmla="*/ 8162507 w 12191998"/>
              <a:gd name="connsiteY6" fmla="*/ 3795251 h 6857999"/>
              <a:gd name="connsiteX7" fmla="*/ 7598883 w 12191998"/>
              <a:gd name="connsiteY7" fmla="*/ 3599805 h 6857999"/>
              <a:gd name="connsiteX8" fmla="*/ 7648643 w 12191998"/>
              <a:gd name="connsiteY8" fmla="*/ 1327529 h 6857999"/>
              <a:gd name="connsiteX9" fmla="*/ 7200448 w 12191998"/>
              <a:gd name="connsiteY9" fmla="*/ 1551637 h 6857999"/>
              <a:gd name="connsiteX10" fmla="*/ 6107331 w 12191998"/>
              <a:gd name="connsiteY10" fmla="*/ 2907684 h 6857999"/>
              <a:gd name="connsiteX11" fmla="*/ 6198318 w 12191998"/>
              <a:gd name="connsiteY11" fmla="*/ 3755217 h 6857999"/>
              <a:gd name="connsiteX12" fmla="*/ 6198316 w 12191998"/>
              <a:gd name="connsiteY12" fmla="*/ 3755217 h 6857999"/>
              <a:gd name="connsiteX13" fmla="*/ 7045849 w 12191998"/>
              <a:gd name="connsiteY13" fmla="*/ 3664230 h 6857999"/>
              <a:gd name="connsiteX14" fmla="*/ 8138968 w 12191998"/>
              <a:gd name="connsiteY14" fmla="*/ 2308184 h 6857999"/>
              <a:gd name="connsiteX15" fmla="*/ 8047981 w 12191998"/>
              <a:gd name="connsiteY15" fmla="*/ 1460651 h 6857999"/>
              <a:gd name="connsiteX16" fmla="*/ 7721010 w 12191998"/>
              <a:gd name="connsiteY16" fmla="*/ 1329297 h 6857999"/>
              <a:gd name="connsiteX17" fmla="*/ 7648643 w 12191998"/>
              <a:gd name="connsiteY17" fmla="*/ 1327529 h 6857999"/>
              <a:gd name="connsiteX18" fmla="*/ 0 w 12191998"/>
              <a:gd name="connsiteY18" fmla="*/ 0 h 6857999"/>
              <a:gd name="connsiteX19" fmla="*/ 6997138 w 12191998"/>
              <a:gd name="connsiteY19" fmla="*/ 0 h 6857999"/>
              <a:gd name="connsiteX20" fmla="*/ 5513363 w 12191998"/>
              <a:gd name="connsiteY20" fmla="*/ 1840670 h 6857999"/>
              <a:gd name="connsiteX21" fmla="*/ 5582731 w 12191998"/>
              <a:gd name="connsiteY21" fmla="*/ 2486825 h 6857999"/>
              <a:gd name="connsiteX22" fmla="*/ 5582729 w 12191998"/>
              <a:gd name="connsiteY22" fmla="*/ 2486825 h 6857999"/>
              <a:gd name="connsiteX23" fmla="*/ 6228884 w 12191998"/>
              <a:gd name="connsiteY23" fmla="*/ 2417458 h 6857999"/>
              <a:gd name="connsiteX24" fmla="*/ 8177612 w 12191998"/>
              <a:gd name="connsiteY24" fmla="*/ 0 h 6857999"/>
              <a:gd name="connsiteX25" fmla="*/ 8444354 w 12191998"/>
              <a:gd name="connsiteY25" fmla="*/ 0 h 6857999"/>
              <a:gd name="connsiteX26" fmla="*/ 8021362 w 12191998"/>
              <a:gd name="connsiteY26" fmla="*/ 524736 h 6857999"/>
              <a:gd name="connsiteX27" fmla="*/ 8112348 w 12191998"/>
              <a:gd name="connsiteY27" fmla="*/ 1372269 h 6857999"/>
              <a:gd name="connsiteX28" fmla="*/ 8112347 w 12191998"/>
              <a:gd name="connsiteY28" fmla="*/ 1372269 h 6857999"/>
              <a:gd name="connsiteX29" fmla="*/ 8959880 w 12191998"/>
              <a:gd name="connsiteY29" fmla="*/ 1281283 h 6857999"/>
              <a:gd name="connsiteX30" fmla="*/ 9992731 w 12191998"/>
              <a:gd name="connsiteY30" fmla="*/ 0 h 6857999"/>
              <a:gd name="connsiteX31" fmla="*/ 10156808 w 12191998"/>
              <a:gd name="connsiteY31" fmla="*/ 0 h 6857999"/>
              <a:gd name="connsiteX32" fmla="*/ 8146576 w 12191998"/>
              <a:gd name="connsiteY32" fmla="*/ 2493755 h 6857999"/>
              <a:gd name="connsiteX33" fmla="*/ 8279821 w 12191998"/>
              <a:gd name="connsiteY33" fmla="*/ 3734921 h 6857999"/>
              <a:gd name="connsiteX34" fmla="*/ 9520987 w 12191998"/>
              <a:gd name="connsiteY34" fmla="*/ 3601676 h 6857999"/>
              <a:gd name="connsiteX35" fmla="*/ 12191998 w 12191998"/>
              <a:gd name="connsiteY35" fmla="*/ 288204 h 6857999"/>
              <a:gd name="connsiteX36" fmla="*/ 12191998 w 12191998"/>
              <a:gd name="connsiteY36" fmla="*/ 928601 h 6857999"/>
              <a:gd name="connsiteX37" fmla="*/ 12138671 w 12191998"/>
              <a:gd name="connsiteY37" fmla="*/ 918832 h 6857999"/>
              <a:gd name="connsiteX38" fmla="*/ 11741797 w 12191998"/>
              <a:gd name="connsiteY38" fmla="*/ 1088344 h 6857999"/>
              <a:gd name="connsiteX39" fmla="*/ 8433114 w 12191998"/>
              <a:gd name="connsiteY39" fmla="*/ 5192868 h 6857999"/>
              <a:gd name="connsiteX40" fmla="*/ 8502482 w 12191998"/>
              <a:gd name="connsiteY40" fmla="*/ 5839023 h 6857999"/>
              <a:gd name="connsiteX41" fmla="*/ 8502481 w 12191998"/>
              <a:gd name="connsiteY41" fmla="*/ 5839023 h 6857999"/>
              <a:gd name="connsiteX42" fmla="*/ 9148636 w 12191998"/>
              <a:gd name="connsiteY42" fmla="*/ 5769655 h 6857999"/>
              <a:gd name="connsiteX43" fmla="*/ 12191998 w 12191998"/>
              <a:gd name="connsiteY43" fmla="*/ 1994270 h 6857999"/>
              <a:gd name="connsiteX44" fmla="*/ 12191998 w 12191998"/>
              <a:gd name="connsiteY44" fmla="*/ 2252097 h 6857999"/>
              <a:gd name="connsiteX45" fmla="*/ 9372384 w 12191998"/>
              <a:gd name="connsiteY45" fmla="*/ 5749916 h 6857999"/>
              <a:gd name="connsiteX46" fmla="*/ 9463371 w 12191998"/>
              <a:gd name="connsiteY46" fmla="*/ 6597449 h 6857999"/>
              <a:gd name="connsiteX47" fmla="*/ 9463369 w 12191998"/>
              <a:gd name="connsiteY47" fmla="*/ 6597450 h 6857999"/>
              <a:gd name="connsiteX48" fmla="*/ 10310903 w 12191998"/>
              <a:gd name="connsiteY48" fmla="*/ 6506463 h 6857999"/>
              <a:gd name="connsiteX49" fmla="*/ 12191998 w 12191998"/>
              <a:gd name="connsiteY49" fmla="*/ 4172906 h 6857999"/>
              <a:gd name="connsiteX50" fmla="*/ 12191998 w 12191998"/>
              <a:gd name="connsiteY50" fmla="*/ 4427208 h 6857999"/>
              <a:gd name="connsiteX51" fmla="*/ 10906882 w 12191998"/>
              <a:gd name="connsiteY51" fmla="*/ 6021435 h 6857999"/>
              <a:gd name="connsiteX52" fmla="*/ 10976250 w 12191998"/>
              <a:gd name="connsiteY52" fmla="*/ 6667590 h 6857999"/>
              <a:gd name="connsiteX53" fmla="*/ 10976249 w 12191998"/>
              <a:gd name="connsiteY53" fmla="*/ 6667590 h 6857999"/>
              <a:gd name="connsiteX54" fmla="*/ 11622404 w 12191998"/>
              <a:gd name="connsiteY54" fmla="*/ 6598222 h 6857999"/>
              <a:gd name="connsiteX55" fmla="*/ 12191998 w 12191998"/>
              <a:gd name="connsiteY55" fmla="*/ 5891623 h 6857999"/>
              <a:gd name="connsiteX56" fmla="*/ 12191998 w 12191998"/>
              <a:gd name="connsiteY56" fmla="*/ 6857999 h 6857999"/>
              <a:gd name="connsiteX57" fmla="*/ 0 w 12191998"/>
              <a:gd name="connsiteY5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191998" h="6857999">
                <a:moveTo>
                  <a:pt x="7598883" y="3599805"/>
                </a:moveTo>
                <a:cubicBezTo>
                  <a:pt x="7344549" y="3602732"/>
                  <a:pt x="7093435" y="3715008"/>
                  <a:pt x="6921342" y="3928496"/>
                </a:cubicBezTo>
                <a:lnTo>
                  <a:pt x="6845208" y="4022941"/>
                </a:lnTo>
                <a:cubicBezTo>
                  <a:pt x="6539264" y="4402475"/>
                  <a:pt x="6598920" y="4958163"/>
                  <a:pt x="6978454" y="5264107"/>
                </a:cubicBezTo>
                <a:cubicBezTo>
                  <a:pt x="7357987" y="5570052"/>
                  <a:pt x="7913675" y="5510396"/>
                  <a:pt x="8219619" y="5130863"/>
                </a:cubicBezTo>
                <a:lnTo>
                  <a:pt x="8295752" y="5036417"/>
                </a:lnTo>
                <a:cubicBezTo>
                  <a:pt x="8601696" y="4656884"/>
                  <a:pt x="8542041" y="4101195"/>
                  <a:pt x="8162507" y="3795251"/>
                </a:cubicBezTo>
                <a:cubicBezTo>
                  <a:pt x="7996461" y="3661400"/>
                  <a:pt x="7796698" y="3597528"/>
                  <a:pt x="7598883" y="3599805"/>
                </a:cubicBezTo>
                <a:close/>
                <a:moveTo>
                  <a:pt x="7648643" y="1327529"/>
                </a:moveTo>
                <a:cubicBezTo>
                  <a:pt x="7479952" y="1333501"/>
                  <a:pt x="7314698" y="1409906"/>
                  <a:pt x="7200448" y="1551637"/>
                </a:cubicBezTo>
                <a:lnTo>
                  <a:pt x="6107331" y="2907684"/>
                </a:lnTo>
                <a:cubicBezTo>
                  <a:pt x="5898416" y="3166849"/>
                  <a:pt x="5939152" y="3546302"/>
                  <a:pt x="6198318" y="3755217"/>
                </a:cubicBezTo>
                <a:lnTo>
                  <a:pt x="6198316" y="3755217"/>
                </a:lnTo>
                <a:cubicBezTo>
                  <a:pt x="6457481" y="3964131"/>
                  <a:pt x="6836935" y="3923395"/>
                  <a:pt x="7045849" y="3664230"/>
                </a:cubicBezTo>
                <a:cubicBezTo>
                  <a:pt x="7410222" y="3212214"/>
                  <a:pt x="7774595" y="2760199"/>
                  <a:pt x="8138968" y="2308184"/>
                </a:cubicBezTo>
                <a:cubicBezTo>
                  <a:pt x="8347882" y="2049019"/>
                  <a:pt x="8307146" y="1669565"/>
                  <a:pt x="8047981" y="1460651"/>
                </a:cubicBezTo>
                <a:cubicBezTo>
                  <a:pt x="7950794" y="1382308"/>
                  <a:pt x="7836692" y="1339072"/>
                  <a:pt x="7721010" y="1329297"/>
                </a:cubicBezTo>
                <a:cubicBezTo>
                  <a:pt x="7696910" y="1327260"/>
                  <a:pt x="7672741" y="1326676"/>
                  <a:pt x="7648643" y="1327529"/>
                </a:cubicBezTo>
                <a:close/>
                <a:moveTo>
                  <a:pt x="0" y="0"/>
                </a:moveTo>
                <a:lnTo>
                  <a:pt x="6997138" y="0"/>
                </a:lnTo>
                <a:lnTo>
                  <a:pt x="5513363" y="1840670"/>
                </a:lnTo>
                <a:cubicBezTo>
                  <a:pt x="5354087" y="2038256"/>
                  <a:pt x="5385145" y="2327550"/>
                  <a:pt x="5582731" y="2486825"/>
                </a:cubicBezTo>
                <a:lnTo>
                  <a:pt x="5582729" y="2486825"/>
                </a:lnTo>
                <a:cubicBezTo>
                  <a:pt x="5780315" y="2646100"/>
                  <a:pt x="6069609" y="2615043"/>
                  <a:pt x="6228884" y="2417458"/>
                </a:cubicBezTo>
                <a:lnTo>
                  <a:pt x="8177612" y="0"/>
                </a:lnTo>
                <a:lnTo>
                  <a:pt x="8444354" y="0"/>
                </a:lnTo>
                <a:lnTo>
                  <a:pt x="8021362" y="524736"/>
                </a:lnTo>
                <a:cubicBezTo>
                  <a:pt x="7812447" y="783901"/>
                  <a:pt x="7853184" y="1163355"/>
                  <a:pt x="8112348" y="1372269"/>
                </a:cubicBezTo>
                <a:lnTo>
                  <a:pt x="8112347" y="1372269"/>
                </a:lnTo>
                <a:cubicBezTo>
                  <a:pt x="8371512" y="1581184"/>
                  <a:pt x="8750966" y="1540448"/>
                  <a:pt x="8959880" y="1281283"/>
                </a:cubicBezTo>
                <a:lnTo>
                  <a:pt x="9992731" y="0"/>
                </a:lnTo>
                <a:lnTo>
                  <a:pt x="10156808" y="0"/>
                </a:lnTo>
                <a:lnTo>
                  <a:pt x="8146576" y="2493755"/>
                </a:lnTo>
                <a:cubicBezTo>
                  <a:pt x="7840632" y="2873289"/>
                  <a:pt x="7900288" y="3428977"/>
                  <a:pt x="8279821" y="3734921"/>
                </a:cubicBezTo>
                <a:cubicBezTo>
                  <a:pt x="8659354" y="4040865"/>
                  <a:pt x="9215043" y="3981210"/>
                  <a:pt x="9520987" y="3601676"/>
                </a:cubicBezTo>
                <a:lnTo>
                  <a:pt x="12191998" y="288204"/>
                </a:lnTo>
                <a:lnTo>
                  <a:pt x="12191998" y="928601"/>
                </a:lnTo>
                <a:lnTo>
                  <a:pt x="12138671" y="918832"/>
                </a:lnTo>
                <a:cubicBezTo>
                  <a:pt x="11991679" y="906412"/>
                  <a:pt x="11841344" y="964852"/>
                  <a:pt x="11741797" y="1088344"/>
                </a:cubicBezTo>
                <a:lnTo>
                  <a:pt x="8433114" y="5192868"/>
                </a:lnTo>
                <a:cubicBezTo>
                  <a:pt x="8273839" y="5390454"/>
                  <a:pt x="8304896" y="5679747"/>
                  <a:pt x="8502482" y="5839023"/>
                </a:cubicBezTo>
                <a:lnTo>
                  <a:pt x="8502481" y="5839023"/>
                </a:lnTo>
                <a:cubicBezTo>
                  <a:pt x="8700067" y="5998298"/>
                  <a:pt x="8989360" y="5967241"/>
                  <a:pt x="9148636" y="5769655"/>
                </a:cubicBezTo>
                <a:lnTo>
                  <a:pt x="12191998" y="1994270"/>
                </a:lnTo>
                <a:lnTo>
                  <a:pt x="12191998" y="2252097"/>
                </a:lnTo>
                <a:lnTo>
                  <a:pt x="9372384" y="5749916"/>
                </a:lnTo>
                <a:cubicBezTo>
                  <a:pt x="9163470" y="6009081"/>
                  <a:pt x="9204206" y="6388535"/>
                  <a:pt x="9463371" y="6597449"/>
                </a:cubicBezTo>
                <a:lnTo>
                  <a:pt x="9463369" y="6597450"/>
                </a:lnTo>
                <a:cubicBezTo>
                  <a:pt x="9722534" y="6806364"/>
                  <a:pt x="10101988" y="6765628"/>
                  <a:pt x="10310903" y="6506463"/>
                </a:cubicBezTo>
                <a:lnTo>
                  <a:pt x="12191998" y="4172906"/>
                </a:lnTo>
                <a:lnTo>
                  <a:pt x="12191998" y="4427208"/>
                </a:lnTo>
                <a:lnTo>
                  <a:pt x="10906882" y="6021435"/>
                </a:lnTo>
                <a:cubicBezTo>
                  <a:pt x="10747607" y="6219021"/>
                  <a:pt x="10778664" y="6508314"/>
                  <a:pt x="10976250" y="6667590"/>
                </a:cubicBezTo>
                <a:lnTo>
                  <a:pt x="10976249" y="6667590"/>
                </a:lnTo>
                <a:cubicBezTo>
                  <a:pt x="11173835" y="6826865"/>
                  <a:pt x="11463128" y="6795808"/>
                  <a:pt x="11622404" y="6598222"/>
                </a:cubicBezTo>
                <a:lnTo>
                  <a:pt x="12191998" y="5891623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dirty="0"/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8C84A362-B791-58A2-E43B-EFE503DCE298}"/>
              </a:ext>
            </a:extLst>
          </p:cNvPr>
          <p:cNvSpPr txBox="1"/>
          <p:nvPr/>
        </p:nvSpPr>
        <p:spPr>
          <a:xfrm>
            <a:off x="534838" y="314334"/>
            <a:ext cx="4796287" cy="923330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/>
              <a:t>Introducción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B606E45-A417-BEF8-ABE4-EBA633FA4844}"/>
              </a:ext>
            </a:extLst>
          </p:cNvPr>
          <p:cNvSpPr txBox="1"/>
          <p:nvPr/>
        </p:nvSpPr>
        <p:spPr>
          <a:xfrm>
            <a:off x="534838" y="1544419"/>
            <a:ext cx="52356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Yoga es una disciplina ampliamente realizada con beneficios probados para el bienestar y salud de las personas.</a:t>
            </a:r>
          </a:p>
          <a:p>
            <a:endParaRPr lang="es-MX" dirty="0"/>
          </a:p>
          <a:p>
            <a:r>
              <a:rPr lang="es-MX" dirty="0"/>
              <a:t>La identificación de la postura correcta puede ser de gran utilidad para la realización del ejercicio en forma autónoma.</a:t>
            </a:r>
          </a:p>
          <a:p>
            <a:endParaRPr lang="es-MX" dirty="0"/>
          </a:p>
          <a:p>
            <a:r>
              <a:rPr lang="es-MX" dirty="0"/>
              <a:t>Este trabajo complementa al realizado en el marco del trabajo final de la especialización de inteligencia artificial: “Yoga Pose </a:t>
            </a:r>
            <a:r>
              <a:rPr lang="es-MX" dirty="0" err="1"/>
              <a:t>Estimation</a:t>
            </a:r>
            <a:r>
              <a:rPr lang="es-MX" dirty="0"/>
              <a:t>”.</a:t>
            </a:r>
            <a:endParaRPr lang="es-AR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1C3EE3-EADA-80CD-7194-F939E3FE043B}"/>
              </a:ext>
            </a:extLst>
          </p:cNvPr>
          <p:cNvSpPr txBox="1"/>
          <p:nvPr/>
        </p:nvSpPr>
        <p:spPr>
          <a:xfrm>
            <a:off x="809490" y="5495045"/>
            <a:ext cx="5644577" cy="830997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/>
              <a:t>Objetivo</a:t>
            </a:r>
          </a:p>
          <a:p>
            <a:r>
              <a:rPr lang="es-AR" sz="2400" i="0" dirty="0">
                <a:solidFill>
                  <a:srgbClr val="202124"/>
                </a:solidFill>
                <a:effectLst/>
                <a:latin typeface="zeitung"/>
              </a:rPr>
              <a:t>Estimar posturas por video en tiempo real</a:t>
            </a:r>
          </a:p>
        </p:txBody>
      </p:sp>
    </p:spTree>
    <p:extLst>
      <p:ext uri="{BB962C8B-B14F-4D97-AF65-F5344CB8AC3E}">
        <p14:creationId xmlns:p14="http://schemas.microsoft.com/office/powerpoint/2010/main" val="42648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F1BC40F-5988-D28C-EDE4-0CA875157F70}"/>
              </a:ext>
            </a:extLst>
          </p:cNvPr>
          <p:cNvGrpSpPr/>
          <p:nvPr/>
        </p:nvGrpSpPr>
        <p:grpSpPr>
          <a:xfrm>
            <a:off x="1381826" y="0"/>
            <a:ext cx="2685691" cy="6858000"/>
            <a:chOff x="9484108" y="0"/>
            <a:chExt cx="2685691" cy="6858000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7D25C2FC-ABE8-AD3A-61A3-0EA692FFFDB7}"/>
                </a:ext>
              </a:extLst>
            </p:cNvPr>
            <p:cNvGrpSpPr/>
            <p:nvPr/>
          </p:nvGrpSpPr>
          <p:grpSpPr>
            <a:xfrm>
              <a:off x="9484108" y="0"/>
              <a:ext cx="2685691" cy="6858000"/>
              <a:chOff x="9484108" y="0"/>
              <a:chExt cx="2685691" cy="6858000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1E377F89-57A1-CFAD-621B-19A38A410C51}"/>
                  </a:ext>
                </a:extLst>
              </p:cNvPr>
              <p:cNvSpPr/>
              <p:nvPr/>
            </p:nvSpPr>
            <p:spPr>
              <a:xfrm>
                <a:off x="9484108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000" dirty="0"/>
              </a:p>
            </p:txBody>
          </p:sp>
          <p:sp>
            <p:nvSpPr>
              <p:cNvPr id="32" name="Rectángulo: esquinas superiores, una redondeada y la otra cortada 31">
                <a:extLst>
                  <a:ext uri="{FF2B5EF4-FFF2-40B4-BE49-F238E27FC236}">
                    <a16:creationId xmlns:a16="http://schemas.microsoft.com/office/drawing/2014/main" id="{AB5FECCB-D02F-FA6D-50F1-849FF94CE9BC}"/>
                  </a:ext>
                </a:extLst>
              </p:cNvPr>
              <p:cNvSpPr/>
              <p:nvPr/>
            </p:nvSpPr>
            <p:spPr>
              <a:xfrm>
                <a:off x="10025332" y="707366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pic>
            <p:nvPicPr>
              <p:cNvPr id="6" name="Imagen 5" descr="Un hombre con los brazos abiertos&#10;&#10;Descripción generada automáticamente con confianza media">
                <a:extLst>
                  <a:ext uri="{FF2B5EF4-FFF2-40B4-BE49-F238E27FC236}">
                    <a16:creationId xmlns:a16="http://schemas.microsoft.com/office/drawing/2014/main" id="{9B01D0A3-124A-52CE-60E3-F7FC0392E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05" y="3808813"/>
                <a:ext cx="2672594" cy="178035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E052E5B-2600-F00B-0A1A-F88371687A31}"/>
                  </a:ext>
                </a:extLst>
              </p:cNvPr>
              <p:cNvSpPr txBox="1"/>
              <p:nvPr/>
            </p:nvSpPr>
            <p:spPr>
              <a:xfrm>
                <a:off x="10096871" y="2365185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217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55</a:t>
                </a:r>
              </a:p>
              <a:p>
                <a:endParaRPr lang="es-AR" sz="24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BD473D-8E89-9E2B-96FB-AB2BD5414DCF}"/>
                </a:ext>
              </a:extLst>
            </p:cNvPr>
            <p:cNvSpPr txBox="1"/>
            <p:nvPr/>
          </p:nvSpPr>
          <p:spPr>
            <a:xfrm>
              <a:off x="9910048" y="1278151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Warrior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7FCF546-6089-C2FB-E75F-6B4B71C8D463}"/>
              </a:ext>
            </a:extLst>
          </p:cNvPr>
          <p:cNvGrpSpPr/>
          <p:nvPr/>
        </p:nvGrpSpPr>
        <p:grpSpPr>
          <a:xfrm>
            <a:off x="1405881" y="0"/>
            <a:ext cx="2697187" cy="6858000"/>
            <a:chOff x="6799687" y="0"/>
            <a:chExt cx="2697187" cy="6858000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6965CEFD-FE44-C8DE-D003-C1FD1D72E604}"/>
                </a:ext>
              </a:extLst>
            </p:cNvPr>
            <p:cNvGrpSpPr/>
            <p:nvPr/>
          </p:nvGrpSpPr>
          <p:grpSpPr>
            <a:xfrm>
              <a:off x="6799687" y="0"/>
              <a:ext cx="2697187" cy="6858000"/>
              <a:chOff x="6799687" y="0"/>
              <a:chExt cx="2697187" cy="6858000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2D0A4E9B-90F1-1155-5A05-D3CCC56F635C}"/>
                  </a:ext>
                </a:extLst>
              </p:cNvPr>
              <p:cNvSpPr/>
              <p:nvPr/>
            </p:nvSpPr>
            <p:spPr>
              <a:xfrm>
                <a:off x="6799687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3" name="Rectángulo: esquinas superiores, una redondeada y la otra cortada 32">
                <a:extLst>
                  <a:ext uri="{FF2B5EF4-FFF2-40B4-BE49-F238E27FC236}">
                    <a16:creationId xmlns:a16="http://schemas.microsoft.com/office/drawing/2014/main" id="{12F0A750-9591-325B-360F-5D0894C525D2}"/>
                  </a:ext>
                </a:extLst>
              </p:cNvPr>
              <p:cNvSpPr/>
              <p:nvPr/>
            </p:nvSpPr>
            <p:spPr>
              <a:xfrm>
                <a:off x="7296506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29" name="Imagen 28" descr="Una persona en una playa&#10;&#10;Descripción generada automáticamente">
                <a:extLst>
                  <a:ext uri="{FF2B5EF4-FFF2-40B4-BE49-F238E27FC236}">
                    <a16:creationId xmlns:a16="http://schemas.microsoft.com/office/drawing/2014/main" id="{70CC98FB-5352-0C8C-9279-E94BB75F3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05451" y="3810214"/>
                <a:ext cx="2691423" cy="1762870"/>
              </a:xfrm>
              <a:prstGeom prst="rect">
                <a:avLst/>
              </a:prstGeom>
            </p:spPr>
          </p:pic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B1BFA55C-376A-D988-90D1-30F953E533EB}"/>
                  </a:ext>
                </a:extLst>
              </p:cNvPr>
              <p:cNvSpPr txBox="1"/>
              <p:nvPr/>
            </p:nvSpPr>
            <p:spPr>
              <a:xfrm>
                <a:off x="7553152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222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56</a:t>
                </a:r>
              </a:p>
              <a:p>
                <a:endParaRPr lang="es-AR" sz="2400" dirty="0"/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306F64C-C70C-21E5-34D2-DC34D530E5EE}"/>
                </a:ext>
              </a:extLst>
            </p:cNvPr>
            <p:cNvSpPr txBox="1"/>
            <p:nvPr/>
          </p:nvSpPr>
          <p:spPr>
            <a:xfrm>
              <a:off x="7211685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Tree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1335F36-38BE-BED6-079E-ACC9402DC2EC}"/>
              </a:ext>
            </a:extLst>
          </p:cNvPr>
          <p:cNvGrpSpPr/>
          <p:nvPr/>
        </p:nvGrpSpPr>
        <p:grpSpPr>
          <a:xfrm>
            <a:off x="1414881" y="0"/>
            <a:ext cx="2691423" cy="6858000"/>
            <a:chOff x="4111784" y="0"/>
            <a:chExt cx="2691423" cy="6858000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44D2E563-16FE-F9D6-94D6-3922A053E467}"/>
                </a:ext>
              </a:extLst>
            </p:cNvPr>
            <p:cNvGrpSpPr/>
            <p:nvPr/>
          </p:nvGrpSpPr>
          <p:grpSpPr>
            <a:xfrm>
              <a:off x="4111784" y="0"/>
              <a:ext cx="2691423" cy="6858000"/>
              <a:chOff x="4111784" y="0"/>
              <a:chExt cx="2691423" cy="6858000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4D71FDBE-F164-D17F-E82A-933F9C3E458F}"/>
                  </a:ext>
                </a:extLst>
              </p:cNvPr>
              <p:cNvSpPr/>
              <p:nvPr/>
            </p:nvSpPr>
            <p:spPr>
              <a:xfrm>
                <a:off x="4113996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9" name="Rectángulo: esquinas superiores, una redondeada y la otra cortada 38">
                <a:extLst>
                  <a:ext uri="{FF2B5EF4-FFF2-40B4-BE49-F238E27FC236}">
                    <a16:creationId xmlns:a16="http://schemas.microsoft.com/office/drawing/2014/main" id="{CCC1344B-43EA-EE59-C4D6-60CC32E966AE}"/>
                  </a:ext>
                </a:extLst>
              </p:cNvPr>
              <p:cNvSpPr/>
              <p:nvPr/>
            </p:nvSpPr>
            <p:spPr>
              <a:xfrm>
                <a:off x="4527264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D47FF91-D608-7DBF-BA00-00E5A926753B}"/>
                  </a:ext>
                </a:extLst>
              </p:cNvPr>
              <p:cNvSpPr txBox="1"/>
              <p:nvPr/>
            </p:nvSpPr>
            <p:spPr>
              <a:xfrm>
                <a:off x="4807343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213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54</a:t>
                </a:r>
              </a:p>
              <a:p>
                <a:endParaRPr lang="es-AR" sz="2400" dirty="0"/>
              </a:p>
            </p:txBody>
          </p:sp>
          <p:pic>
            <p:nvPicPr>
              <p:cNvPr id="27" name="Imagen 26" descr="Una persona con un vestido verde&#10;&#10;Descripción generada automáticamente con confianza baja">
                <a:extLst>
                  <a:ext uri="{FF2B5EF4-FFF2-40B4-BE49-F238E27FC236}">
                    <a16:creationId xmlns:a16="http://schemas.microsoft.com/office/drawing/2014/main" id="{687057BE-6D40-84DD-5938-DCD9E63F6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1784" y="3815078"/>
                <a:ext cx="2691423" cy="1758006"/>
              </a:xfrm>
              <a:prstGeom prst="rect">
                <a:avLst/>
              </a:prstGeom>
            </p:spPr>
          </p:pic>
        </p:grp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F47BEEB-5B71-91EE-37C0-3E47B15B2F7D}"/>
                </a:ext>
              </a:extLst>
            </p:cNvPr>
            <p:cNvSpPr txBox="1"/>
            <p:nvPr/>
          </p:nvSpPr>
          <p:spPr>
            <a:xfrm>
              <a:off x="4435187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Goddess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557DF6-15BC-1084-44B5-107A9E478194}"/>
              </a:ext>
            </a:extLst>
          </p:cNvPr>
          <p:cNvGrpSpPr/>
          <p:nvPr/>
        </p:nvGrpSpPr>
        <p:grpSpPr>
          <a:xfrm>
            <a:off x="1428305" y="0"/>
            <a:ext cx="2693535" cy="6858000"/>
            <a:chOff x="1428305" y="0"/>
            <a:chExt cx="2693535" cy="6858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EB033BE-4281-9A7B-E97B-177A5A5B3966}"/>
                </a:ext>
              </a:extLst>
            </p:cNvPr>
            <p:cNvSpPr/>
            <p:nvPr/>
          </p:nvSpPr>
          <p:spPr>
            <a:xfrm>
              <a:off x="1428305" y="0"/>
              <a:ext cx="2685691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635000" dist="127000" dir="30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2" name="Rectángulo: esquinas superiores, una redondeada y la otra cortada 41">
              <a:extLst>
                <a:ext uri="{FF2B5EF4-FFF2-40B4-BE49-F238E27FC236}">
                  <a16:creationId xmlns:a16="http://schemas.microsoft.com/office/drawing/2014/main" id="{E2D9A309-E91F-0107-F1A4-54EC531DF562}"/>
                </a:ext>
              </a:extLst>
            </p:cNvPr>
            <p:cNvSpPr/>
            <p:nvPr/>
          </p:nvSpPr>
          <p:spPr>
            <a:xfrm>
              <a:off x="1813366" y="705793"/>
              <a:ext cx="1775604" cy="5818819"/>
            </a:xfrm>
            <a:prstGeom prst="snip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FA91E46-ECB1-7EA5-CDC1-480C63D9477D}"/>
                </a:ext>
              </a:extLst>
            </p:cNvPr>
            <p:cNvSpPr txBox="1"/>
            <p:nvPr/>
          </p:nvSpPr>
          <p:spPr>
            <a:xfrm>
              <a:off x="1712731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Downdog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D792E13-FDA5-E93F-B5E5-625582563865}"/>
                </a:ext>
              </a:extLst>
            </p:cNvPr>
            <p:cNvSpPr txBox="1"/>
            <p:nvPr/>
          </p:nvSpPr>
          <p:spPr>
            <a:xfrm>
              <a:off x="1925123" y="2365184"/>
              <a:ext cx="17756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Train: 228</a:t>
              </a:r>
            </a:p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Test: 57</a:t>
              </a:r>
            </a:p>
            <a:p>
              <a:endParaRPr lang="es-AR" sz="2400" dirty="0"/>
            </a:p>
          </p:txBody>
        </p:sp>
        <p:pic>
          <p:nvPicPr>
            <p:cNvPr id="21" name="Imagen 20" descr="Una persona sentada en el piso&#10;&#10;Descripción generada automáticamente con confianza baja">
              <a:extLst>
                <a:ext uri="{FF2B5EF4-FFF2-40B4-BE49-F238E27FC236}">
                  <a16:creationId xmlns:a16="http://schemas.microsoft.com/office/drawing/2014/main" id="{4F7F786D-6321-F89F-D4E9-631F9F5E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149" y="3808813"/>
              <a:ext cx="2685691" cy="1780359"/>
            </a:xfrm>
            <a:prstGeom prst="rect">
              <a:avLst/>
            </a:prstGeom>
          </p:spPr>
        </p:pic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866C1B8-EA6D-5CCA-5EEC-6A3E6EB375D5}"/>
              </a:ext>
            </a:extLst>
          </p:cNvPr>
          <p:cNvSpPr/>
          <p:nvPr/>
        </p:nvSpPr>
        <p:spPr>
          <a:xfrm>
            <a:off x="0" y="0"/>
            <a:ext cx="1428304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0" dist="127000" dir="30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AR" sz="6000" b="1" dirty="0">
                <a:solidFill>
                  <a:schemeClr val="tx1"/>
                </a:solidFill>
                <a:effectLst>
                  <a:outerShdw blurRad="50800" dist="127000" dir="3000000" algn="t" rotWithShape="0">
                    <a:prstClr val="black">
                      <a:alpha val="20000"/>
                    </a:prstClr>
                  </a:outerShdw>
                </a:effectLst>
              </a:rPr>
              <a:t>DATASET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471B36-6CF1-07D3-BADF-47600EC13022}"/>
              </a:ext>
            </a:extLst>
          </p:cNvPr>
          <p:cNvSpPr txBox="1"/>
          <p:nvPr/>
        </p:nvSpPr>
        <p:spPr>
          <a:xfrm>
            <a:off x="5432520" y="2390687"/>
            <a:ext cx="4398742" cy="830997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dirty="0"/>
              <a:t>Se tomo como base el </a:t>
            </a:r>
            <a:r>
              <a:rPr lang="es-AR" sz="2400" dirty="0" err="1"/>
              <a:t>Dataset</a:t>
            </a:r>
            <a:r>
              <a:rPr lang="es-AR" sz="2400" dirty="0"/>
              <a:t>   de </a:t>
            </a:r>
            <a:r>
              <a:rPr lang="es-AR" sz="2400" dirty="0" err="1"/>
              <a:t>Kaggle</a:t>
            </a:r>
            <a:r>
              <a:rPr lang="es-AR" sz="2400" dirty="0"/>
              <a:t>: </a:t>
            </a:r>
            <a:r>
              <a:rPr lang="es-AR" sz="2400" b="1" i="0" dirty="0">
                <a:solidFill>
                  <a:srgbClr val="202124"/>
                </a:solidFill>
                <a:effectLst/>
                <a:latin typeface="zeitung"/>
              </a:rPr>
              <a:t>Yoga Poses </a:t>
            </a:r>
            <a:r>
              <a:rPr lang="es-AR" sz="2400" b="1" i="0" dirty="0" err="1">
                <a:solidFill>
                  <a:srgbClr val="202124"/>
                </a:solidFill>
                <a:effectLst/>
                <a:latin typeface="zeitung"/>
              </a:rPr>
              <a:t>Dataset</a:t>
            </a:r>
            <a:endParaRPr lang="es-AR" sz="2400" b="1" i="0" dirty="0">
              <a:solidFill>
                <a:srgbClr val="202124"/>
              </a:solidFill>
              <a:effectLst/>
              <a:latin typeface="zeitung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F685FA-319F-6284-6565-BEA2A6BE9132}"/>
              </a:ext>
            </a:extLst>
          </p:cNvPr>
          <p:cNvSpPr txBox="1"/>
          <p:nvPr/>
        </p:nvSpPr>
        <p:spPr>
          <a:xfrm>
            <a:off x="5418414" y="3661925"/>
            <a:ext cx="530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Problemas: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Imágenes repetidas en set de entrenamiento y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Imágenes que no se correspondían con la postura.</a:t>
            </a:r>
          </a:p>
        </p:txBody>
      </p:sp>
    </p:spTree>
    <p:extLst>
      <p:ext uri="{BB962C8B-B14F-4D97-AF65-F5344CB8AC3E}">
        <p14:creationId xmlns:p14="http://schemas.microsoft.com/office/powerpoint/2010/main" val="225087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F1BC40F-5988-D28C-EDE4-0CA875157F70}"/>
              </a:ext>
            </a:extLst>
          </p:cNvPr>
          <p:cNvGrpSpPr/>
          <p:nvPr/>
        </p:nvGrpSpPr>
        <p:grpSpPr>
          <a:xfrm>
            <a:off x="4078729" y="0"/>
            <a:ext cx="2685691" cy="6858000"/>
            <a:chOff x="9484108" y="0"/>
            <a:chExt cx="2685691" cy="6858000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7D25C2FC-ABE8-AD3A-61A3-0EA692FFFDB7}"/>
                </a:ext>
              </a:extLst>
            </p:cNvPr>
            <p:cNvGrpSpPr/>
            <p:nvPr/>
          </p:nvGrpSpPr>
          <p:grpSpPr>
            <a:xfrm>
              <a:off x="9484108" y="0"/>
              <a:ext cx="2685691" cy="6858000"/>
              <a:chOff x="9484108" y="0"/>
              <a:chExt cx="2685691" cy="6858000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1E377F89-57A1-CFAD-621B-19A38A410C51}"/>
                  </a:ext>
                </a:extLst>
              </p:cNvPr>
              <p:cNvSpPr/>
              <p:nvPr/>
            </p:nvSpPr>
            <p:spPr>
              <a:xfrm>
                <a:off x="9484108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000" dirty="0"/>
              </a:p>
            </p:txBody>
          </p:sp>
          <p:sp>
            <p:nvSpPr>
              <p:cNvPr id="32" name="Rectángulo: esquinas superiores, una redondeada y la otra cortada 31">
                <a:extLst>
                  <a:ext uri="{FF2B5EF4-FFF2-40B4-BE49-F238E27FC236}">
                    <a16:creationId xmlns:a16="http://schemas.microsoft.com/office/drawing/2014/main" id="{AB5FECCB-D02F-FA6D-50F1-849FF94CE9BC}"/>
                  </a:ext>
                </a:extLst>
              </p:cNvPr>
              <p:cNvSpPr/>
              <p:nvPr/>
            </p:nvSpPr>
            <p:spPr>
              <a:xfrm>
                <a:off x="10025332" y="707366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pic>
            <p:nvPicPr>
              <p:cNvPr id="6" name="Imagen 5" descr="Un hombre con los brazos abiertos&#10;&#10;Descripción generada automáticamente con confianza media">
                <a:extLst>
                  <a:ext uri="{FF2B5EF4-FFF2-40B4-BE49-F238E27FC236}">
                    <a16:creationId xmlns:a16="http://schemas.microsoft.com/office/drawing/2014/main" id="{9B01D0A3-124A-52CE-60E3-F7FC0392E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05" y="3808813"/>
                <a:ext cx="2672594" cy="178035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E052E5B-2600-F00B-0A1A-F88371687A31}"/>
                  </a:ext>
                </a:extLst>
              </p:cNvPr>
              <p:cNvSpPr txBox="1"/>
              <p:nvPr/>
            </p:nvSpPr>
            <p:spPr>
              <a:xfrm>
                <a:off x="10096871" y="2365185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217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55</a:t>
                </a:r>
              </a:p>
              <a:p>
                <a:endParaRPr lang="es-AR" sz="24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BD473D-8E89-9E2B-96FB-AB2BD5414DCF}"/>
                </a:ext>
              </a:extLst>
            </p:cNvPr>
            <p:cNvSpPr txBox="1"/>
            <p:nvPr/>
          </p:nvSpPr>
          <p:spPr>
            <a:xfrm>
              <a:off x="9910048" y="1278151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Warrior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7FCF546-6089-C2FB-E75F-6B4B71C8D463}"/>
              </a:ext>
            </a:extLst>
          </p:cNvPr>
          <p:cNvGrpSpPr/>
          <p:nvPr/>
        </p:nvGrpSpPr>
        <p:grpSpPr>
          <a:xfrm>
            <a:off x="4102784" y="0"/>
            <a:ext cx="2697187" cy="6858000"/>
            <a:chOff x="6799687" y="0"/>
            <a:chExt cx="2697187" cy="6858000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6965CEFD-FE44-C8DE-D003-C1FD1D72E604}"/>
                </a:ext>
              </a:extLst>
            </p:cNvPr>
            <p:cNvGrpSpPr/>
            <p:nvPr/>
          </p:nvGrpSpPr>
          <p:grpSpPr>
            <a:xfrm>
              <a:off x="6799687" y="0"/>
              <a:ext cx="2697187" cy="6858000"/>
              <a:chOff x="6799687" y="0"/>
              <a:chExt cx="2697187" cy="6858000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2D0A4E9B-90F1-1155-5A05-D3CCC56F635C}"/>
                  </a:ext>
                </a:extLst>
              </p:cNvPr>
              <p:cNvSpPr/>
              <p:nvPr/>
            </p:nvSpPr>
            <p:spPr>
              <a:xfrm>
                <a:off x="6799687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3" name="Rectángulo: esquinas superiores, una redondeada y la otra cortada 32">
                <a:extLst>
                  <a:ext uri="{FF2B5EF4-FFF2-40B4-BE49-F238E27FC236}">
                    <a16:creationId xmlns:a16="http://schemas.microsoft.com/office/drawing/2014/main" id="{12F0A750-9591-325B-360F-5D0894C525D2}"/>
                  </a:ext>
                </a:extLst>
              </p:cNvPr>
              <p:cNvSpPr/>
              <p:nvPr/>
            </p:nvSpPr>
            <p:spPr>
              <a:xfrm>
                <a:off x="7296506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29" name="Imagen 28" descr="Una persona en una playa&#10;&#10;Descripción generada automáticamente">
                <a:extLst>
                  <a:ext uri="{FF2B5EF4-FFF2-40B4-BE49-F238E27FC236}">
                    <a16:creationId xmlns:a16="http://schemas.microsoft.com/office/drawing/2014/main" id="{70CC98FB-5352-0C8C-9279-E94BB75F3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05451" y="3810214"/>
                <a:ext cx="2691423" cy="1762870"/>
              </a:xfrm>
              <a:prstGeom prst="rect">
                <a:avLst/>
              </a:prstGeom>
            </p:spPr>
          </p:pic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B1BFA55C-376A-D988-90D1-30F953E533EB}"/>
                  </a:ext>
                </a:extLst>
              </p:cNvPr>
              <p:cNvSpPr txBox="1"/>
              <p:nvPr/>
            </p:nvSpPr>
            <p:spPr>
              <a:xfrm>
                <a:off x="7553152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222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56</a:t>
                </a:r>
              </a:p>
              <a:p>
                <a:endParaRPr lang="es-AR" sz="2400" dirty="0"/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306F64C-C70C-21E5-34D2-DC34D530E5EE}"/>
                </a:ext>
              </a:extLst>
            </p:cNvPr>
            <p:cNvSpPr txBox="1"/>
            <p:nvPr/>
          </p:nvSpPr>
          <p:spPr>
            <a:xfrm>
              <a:off x="7211685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Tree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1335F36-38BE-BED6-079E-ACC9402DC2EC}"/>
              </a:ext>
            </a:extLst>
          </p:cNvPr>
          <p:cNvGrpSpPr/>
          <p:nvPr/>
        </p:nvGrpSpPr>
        <p:grpSpPr>
          <a:xfrm>
            <a:off x="4111784" y="0"/>
            <a:ext cx="2691423" cy="6858000"/>
            <a:chOff x="4111784" y="0"/>
            <a:chExt cx="2691423" cy="6858000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44D2E563-16FE-F9D6-94D6-3922A053E467}"/>
                </a:ext>
              </a:extLst>
            </p:cNvPr>
            <p:cNvGrpSpPr/>
            <p:nvPr/>
          </p:nvGrpSpPr>
          <p:grpSpPr>
            <a:xfrm>
              <a:off x="4111784" y="0"/>
              <a:ext cx="2691423" cy="6858000"/>
              <a:chOff x="4111784" y="0"/>
              <a:chExt cx="2691423" cy="6858000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4D71FDBE-F164-D17F-E82A-933F9C3E458F}"/>
                  </a:ext>
                </a:extLst>
              </p:cNvPr>
              <p:cNvSpPr/>
              <p:nvPr/>
            </p:nvSpPr>
            <p:spPr>
              <a:xfrm>
                <a:off x="4113996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9" name="Rectángulo: esquinas superiores, una redondeada y la otra cortada 38">
                <a:extLst>
                  <a:ext uri="{FF2B5EF4-FFF2-40B4-BE49-F238E27FC236}">
                    <a16:creationId xmlns:a16="http://schemas.microsoft.com/office/drawing/2014/main" id="{CCC1344B-43EA-EE59-C4D6-60CC32E966AE}"/>
                  </a:ext>
                </a:extLst>
              </p:cNvPr>
              <p:cNvSpPr/>
              <p:nvPr/>
            </p:nvSpPr>
            <p:spPr>
              <a:xfrm>
                <a:off x="4527264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D47FF91-D608-7DBF-BA00-00E5A926753B}"/>
                  </a:ext>
                </a:extLst>
              </p:cNvPr>
              <p:cNvSpPr txBox="1"/>
              <p:nvPr/>
            </p:nvSpPr>
            <p:spPr>
              <a:xfrm>
                <a:off x="4807343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213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54</a:t>
                </a:r>
              </a:p>
              <a:p>
                <a:endParaRPr lang="es-AR" sz="2400" dirty="0"/>
              </a:p>
            </p:txBody>
          </p:sp>
          <p:pic>
            <p:nvPicPr>
              <p:cNvPr id="27" name="Imagen 26" descr="Una persona con un vestido verde&#10;&#10;Descripción generada automáticamente con confianza baja">
                <a:extLst>
                  <a:ext uri="{FF2B5EF4-FFF2-40B4-BE49-F238E27FC236}">
                    <a16:creationId xmlns:a16="http://schemas.microsoft.com/office/drawing/2014/main" id="{687057BE-6D40-84DD-5938-DCD9E63F6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1784" y="3815078"/>
                <a:ext cx="2691423" cy="1758006"/>
              </a:xfrm>
              <a:prstGeom prst="rect">
                <a:avLst/>
              </a:prstGeom>
            </p:spPr>
          </p:pic>
        </p:grp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F47BEEB-5B71-91EE-37C0-3E47B15B2F7D}"/>
                </a:ext>
              </a:extLst>
            </p:cNvPr>
            <p:cNvSpPr txBox="1"/>
            <p:nvPr/>
          </p:nvSpPr>
          <p:spPr>
            <a:xfrm>
              <a:off x="4435187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Goddess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557DF6-15BC-1084-44B5-107A9E478194}"/>
              </a:ext>
            </a:extLst>
          </p:cNvPr>
          <p:cNvGrpSpPr/>
          <p:nvPr/>
        </p:nvGrpSpPr>
        <p:grpSpPr>
          <a:xfrm>
            <a:off x="1428305" y="0"/>
            <a:ext cx="2693535" cy="6858000"/>
            <a:chOff x="1428305" y="0"/>
            <a:chExt cx="2693535" cy="6858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EB033BE-4281-9A7B-E97B-177A5A5B3966}"/>
                </a:ext>
              </a:extLst>
            </p:cNvPr>
            <p:cNvSpPr/>
            <p:nvPr/>
          </p:nvSpPr>
          <p:spPr>
            <a:xfrm>
              <a:off x="1428305" y="0"/>
              <a:ext cx="2685691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635000" dist="127000" dir="30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2" name="Rectángulo: esquinas superiores, una redondeada y la otra cortada 41">
              <a:extLst>
                <a:ext uri="{FF2B5EF4-FFF2-40B4-BE49-F238E27FC236}">
                  <a16:creationId xmlns:a16="http://schemas.microsoft.com/office/drawing/2014/main" id="{E2D9A309-E91F-0107-F1A4-54EC531DF562}"/>
                </a:ext>
              </a:extLst>
            </p:cNvPr>
            <p:cNvSpPr/>
            <p:nvPr/>
          </p:nvSpPr>
          <p:spPr>
            <a:xfrm>
              <a:off x="1813366" y="705793"/>
              <a:ext cx="1775604" cy="5818819"/>
            </a:xfrm>
            <a:prstGeom prst="snip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FA91E46-ECB1-7EA5-CDC1-480C63D9477D}"/>
                </a:ext>
              </a:extLst>
            </p:cNvPr>
            <p:cNvSpPr txBox="1"/>
            <p:nvPr/>
          </p:nvSpPr>
          <p:spPr>
            <a:xfrm>
              <a:off x="1712731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Downdog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D792E13-FDA5-E93F-B5E5-625582563865}"/>
                </a:ext>
              </a:extLst>
            </p:cNvPr>
            <p:cNvSpPr txBox="1"/>
            <p:nvPr/>
          </p:nvSpPr>
          <p:spPr>
            <a:xfrm>
              <a:off x="1925123" y="2365184"/>
              <a:ext cx="17756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Train: 228</a:t>
              </a:r>
            </a:p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Test: 57</a:t>
              </a:r>
            </a:p>
            <a:p>
              <a:endParaRPr lang="es-AR" sz="2400" dirty="0"/>
            </a:p>
          </p:txBody>
        </p:sp>
        <p:pic>
          <p:nvPicPr>
            <p:cNvPr id="21" name="Imagen 20" descr="Una persona sentada en el piso&#10;&#10;Descripción generada automáticamente con confianza baja">
              <a:extLst>
                <a:ext uri="{FF2B5EF4-FFF2-40B4-BE49-F238E27FC236}">
                  <a16:creationId xmlns:a16="http://schemas.microsoft.com/office/drawing/2014/main" id="{4F7F786D-6321-F89F-D4E9-631F9F5E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149" y="3808813"/>
              <a:ext cx="2685691" cy="1780359"/>
            </a:xfrm>
            <a:prstGeom prst="rect">
              <a:avLst/>
            </a:prstGeom>
          </p:spPr>
        </p:pic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866C1B8-EA6D-5CCA-5EEC-6A3E6EB375D5}"/>
              </a:ext>
            </a:extLst>
          </p:cNvPr>
          <p:cNvSpPr/>
          <p:nvPr/>
        </p:nvSpPr>
        <p:spPr>
          <a:xfrm>
            <a:off x="0" y="0"/>
            <a:ext cx="1428304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0" dist="127000" dir="30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AR" sz="6000" b="1" dirty="0">
                <a:solidFill>
                  <a:schemeClr val="tx1"/>
                </a:solidFill>
                <a:effectLst>
                  <a:outerShdw blurRad="50800" dist="127000" dir="3000000" algn="t" rotWithShape="0">
                    <a:prstClr val="black">
                      <a:alpha val="20000"/>
                    </a:prstClr>
                  </a:outerShdw>
                </a:effectLst>
              </a:rPr>
              <a:t>DATASET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04DB35B-E135-C7CE-DD15-C6DFD51BC309}"/>
              </a:ext>
            </a:extLst>
          </p:cNvPr>
          <p:cNvSpPr txBox="1"/>
          <p:nvPr/>
        </p:nvSpPr>
        <p:spPr>
          <a:xfrm>
            <a:off x="6951810" y="1025456"/>
            <a:ext cx="5235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Preparación de </a:t>
            </a:r>
            <a:r>
              <a:rPr lang="es-AR" dirty="0" err="1"/>
              <a:t>dataset</a:t>
            </a:r>
            <a:r>
              <a:rPr lang="es-A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Eliminar imágenes repetidas y equivocadas.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Agregar imágenes correctas.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Unificar formato y enumerar nombres.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Dividir cada postura en Train y Test en carpetas con el nombre de la clase.</a:t>
            </a: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15436AF-D4A8-DA95-1F2C-7E43790D1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054578"/>
              </p:ext>
            </p:extLst>
          </p:nvPr>
        </p:nvGraphicFramePr>
        <p:xfrm>
          <a:off x="7216475" y="2938296"/>
          <a:ext cx="4975525" cy="3619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79187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F1BC40F-5988-D28C-EDE4-0CA875157F70}"/>
              </a:ext>
            </a:extLst>
          </p:cNvPr>
          <p:cNvGrpSpPr/>
          <p:nvPr/>
        </p:nvGrpSpPr>
        <p:grpSpPr>
          <a:xfrm>
            <a:off x="6775632" y="0"/>
            <a:ext cx="2685691" cy="6858000"/>
            <a:chOff x="9484108" y="0"/>
            <a:chExt cx="2685691" cy="6858000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7D25C2FC-ABE8-AD3A-61A3-0EA692FFFDB7}"/>
                </a:ext>
              </a:extLst>
            </p:cNvPr>
            <p:cNvGrpSpPr/>
            <p:nvPr/>
          </p:nvGrpSpPr>
          <p:grpSpPr>
            <a:xfrm>
              <a:off x="9484108" y="0"/>
              <a:ext cx="2685691" cy="6858000"/>
              <a:chOff x="9484108" y="0"/>
              <a:chExt cx="2685691" cy="6858000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1E377F89-57A1-CFAD-621B-19A38A410C51}"/>
                  </a:ext>
                </a:extLst>
              </p:cNvPr>
              <p:cNvSpPr/>
              <p:nvPr/>
            </p:nvSpPr>
            <p:spPr>
              <a:xfrm>
                <a:off x="9484108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000" dirty="0"/>
              </a:p>
            </p:txBody>
          </p:sp>
          <p:sp>
            <p:nvSpPr>
              <p:cNvPr id="32" name="Rectángulo: esquinas superiores, una redondeada y la otra cortada 31">
                <a:extLst>
                  <a:ext uri="{FF2B5EF4-FFF2-40B4-BE49-F238E27FC236}">
                    <a16:creationId xmlns:a16="http://schemas.microsoft.com/office/drawing/2014/main" id="{AB5FECCB-D02F-FA6D-50F1-849FF94CE9BC}"/>
                  </a:ext>
                </a:extLst>
              </p:cNvPr>
              <p:cNvSpPr/>
              <p:nvPr/>
            </p:nvSpPr>
            <p:spPr>
              <a:xfrm>
                <a:off x="10025332" y="707366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pic>
            <p:nvPicPr>
              <p:cNvPr id="6" name="Imagen 5" descr="Un hombre con los brazos abiertos&#10;&#10;Descripción generada automáticamente con confianza media">
                <a:extLst>
                  <a:ext uri="{FF2B5EF4-FFF2-40B4-BE49-F238E27FC236}">
                    <a16:creationId xmlns:a16="http://schemas.microsoft.com/office/drawing/2014/main" id="{9B01D0A3-124A-52CE-60E3-F7FC0392E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05" y="3808813"/>
                <a:ext cx="2672594" cy="178035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E052E5B-2600-F00B-0A1A-F88371687A31}"/>
                  </a:ext>
                </a:extLst>
              </p:cNvPr>
              <p:cNvSpPr txBox="1"/>
              <p:nvPr/>
            </p:nvSpPr>
            <p:spPr>
              <a:xfrm>
                <a:off x="10096871" y="2365185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217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55</a:t>
                </a:r>
              </a:p>
              <a:p>
                <a:endParaRPr lang="es-AR" sz="24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BD473D-8E89-9E2B-96FB-AB2BD5414DCF}"/>
                </a:ext>
              </a:extLst>
            </p:cNvPr>
            <p:cNvSpPr txBox="1"/>
            <p:nvPr/>
          </p:nvSpPr>
          <p:spPr>
            <a:xfrm>
              <a:off x="9910048" y="1278151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Warrior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7FCF546-6089-C2FB-E75F-6B4B71C8D463}"/>
              </a:ext>
            </a:extLst>
          </p:cNvPr>
          <p:cNvGrpSpPr/>
          <p:nvPr/>
        </p:nvGrpSpPr>
        <p:grpSpPr>
          <a:xfrm>
            <a:off x="6799687" y="0"/>
            <a:ext cx="2697187" cy="6858000"/>
            <a:chOff x="6799687" y="0"/>
            <a:chExt cx="2697187" cy="6858000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6965CEFD-FE44-C8DE-D003-C1FD1D72E604}"/>
                </a:ext>
              </a:extLst>
            </p:cNvPr>
            <p:cNvGrpSpPr/>
            <p:nvPr/>
          </p:nvGrpSpPr>
          <p:grpSpPr>
            <a:xfrm>
              <a:off x="6799687" y="0"/>
              <a:ext cx="2697187" cy="6858000"/>
              <a:chOff x="6799687" y="0"/>
              <a:chExt cx="2697187" cy="6858000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2D0A4E9B-90F1-1155-5A05-D3CCC56F635C}"/>
                  </a:ext>
                </a:extLst>
              </p:cNvPr>
              <p:cNvSpPr/>
              <p:nvPr/>
            </p:nvSpPr>
            <p:spPr>
              <a:xfrm>
                <a:off x="6799687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3" name="Rectángulo: esquinas superiores, una redondeada y la otra cortada 32">
                <a:extLst>
                  <a:ext uri="{FF2B5EF4-FFF2-40B4-BE49-F238E27FC236}">
                    <a16:creationId xmlns:a16="http://schemas.microsoft.com/office/drawing/2014/main" id="{12F0A750-9591-325B-360F-5D0894C525D2}"/>
                  </a:ext>
                </a:extLst>
              </p:cNvPr>
              <p:cNvSpPr/>
              <p:nvPr/>
            </p:nvSpPr>
            <p:spPr>
              <a:xfrm>
                <a:off x="7296506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29" name="Imagen 28" descr="Una persona en una playa&#10;&#10;Descripción generada automáticamente">
                <a:extLst>
                  <a:ext uri="{FF2B5EF4-FFF2-40B4-BE49-F238E27FC236}">
                    <a16:creationId xmlns:a16="http://schemas.microsoft.com/office/drawing/2014/main" id="{70CC98FB-5352-0C8C-9279-E94BB75F3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05451" y="3810214"/>
                <a:ext cx="2691423" cy="1762870"/>
              </a:xfrm>
              <a:prstGeom prst="rect">
                <a:avLst/>
              </a:prstGeom>
            </p:spPr>
          </p:pic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B1BFA55C-376A-D988-90D1-30F953E533EB}"/>
                  </a:ext>
                </a:extLst>
              </p:cNvPr>
              <p:cNvSpPr txBox="1"/>
              <p:nvPr/>
            </p:nvSpPr>
            <p:spPr>
              <a:xfrm>
                <a:off x="7553152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222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56</a:t>
                </a:r>
              </a:p>
              <a:p>
                <a:endParaRPr lang="es-AR" sz="2400" dirty="0"/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306F64C-C70C-21E5-34D2-DC34D530E5EE}"/>
                </a:ext>
              </a:extLst>
            </p:cNvPr>
            <p:cNvSpPr txBox="1"/>
            <p:nvPr/>
          </p:nvSpPr>
          <p:spPr>
            <a:xfrm>
              <a:off x="7211685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Tree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1335F36-38BE-BED6-079E-ACC9402DC2EC}"/>
              </a:ext>
            </a:extLst>
          </p:cNvPr>
          <p:cNvGrpSpPr/>
          <p:nvPr/>
        </p:nvGrpSpPr>
        <p:grpSpPr>
          <a:xfrm>
            <a:off x="4111784" y="0"/>
            <a:ext cx="2691423" cy="6858000"/>
            <a:chOff x="4111784" y="0"/>
            <a:chExt cx="2691423" cy="6858000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44D2E563-16FE-F9D6-94D6-3922A053E467}"/>
                </a:ext>
              </a:extLst>
            </p:cNvPr>
            <p:cNvGrpSpPr/>
            <p:nvPr/>
          </p:nvGrpSpPr>
          <p:grpSpPr>
            <a:xfrm>
              <a:off x="4111784" y="0"/>
              <a:ext cx="2691423" cy="6858000"/>
              <a:chOff x="4111784" y="0"/>
              <a:chExt cx="2691423" cy="6858000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4D71FDBE-F164-D17F-E82A-933F9C3E458F}"/>
                  </a:ext>
                </a:extLst>
              </p:cNvPr>
              <p:cNvSpPr/>
              <p:nvPr/>
            </p:nvSpPr>
            <p:spPr>
              <a:xfrm>
                <a:off x="4113996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9" name="Rectángulo: esquinas superiores, una redondeada y la otra cortada 38">
                <a:extLst>
                  <a:ext uri="{FF2B5EF4-FFF2-40B4-BE49-F238E27FC236}">
                    <a16:creationId xmlns:a16="http://schemas.microsoft.com/office/drawing/2014/main" id="{CCC1344B-43EA-EE59-C4D6-60CC32E966AE}"/>
                  </a:ext>
                </a:extLst>
              </p:cNvPr>
              <p:cNvSpPr/>
              <p:nvPr/>
            </p:nvSpPr>
            <p:spPr>
              <a:xfrm>
                <a:off x="4527264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D47FF91-D608-7DBF-BA00-00E5A926753B}"/>
                  </a:ext>
                </a:extLst>
              </p:cNvPr>
              <p:cNvSpPr txBox="1"/>
              <p:nvPr/>
            </p:nvSpPr>
            <p:spPr>
              <a:xfrm>
                <a:off x="4807343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213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54</a:t>
                </a:r>
              </a:p>
              <a:p>
                <a:endParaRPr lang="es-AR" sz="2400" dirty="0"/>
              </a:p>
            </p:txBody>
          </p:sp>
          <p:pic>
            <p:nvPicPr>
              <p:cNvPr id="27" name="Imagen 26" descr="Una persona con un vestido verde&#10;&#10;Descripción generada automáticamente con confianza baja">
                <a:extLst>
                  <a:ext uri="{FF2B5EF4-FFF2-40B4-BE49-F238E27FC236}">
                    <a16:creationId xmlns:a16="http://schemas.microsoft.com/office/drawing/2014/main" id="{687057BE-6D40-84DD-5938-DCD9E63F6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1784" y="3815078"/>
                <a:ext cx="2691423" cy="1758006"/>
              </a:xfrm>
              <a:prstGeom prst="rect">
                <a:avLst/>
              </a:prstGeom>
            </p:spPr>
          </p:pic>
        </p:grp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F47BEEB-5B71-91EE-37C0-3E47B15B2F7D}"/>
                </a:ext>
              </a:extLst>
            </p:cNvPr>
            <p:cNvSpPr txBox="1"/>
            <p:nvPr/>
          </p:nvSpPr>
          <p:spPr>
            <a:xfrm>
              <a:off x="4435187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Goddess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557DF6-15BC-1084-44B5-107A9E478194}"/>
              </a:ext>
            </a:extLst>
          </p:cNvPr>
          <p:cNvGrpSpPr/>
          <p:nvPr/>
        </p:nvGrpSpPr>
        <p:grpSpPr>
          <a:xfrm>
            <a:off x="1428305" y="0"/>
            <a:ext cx="2693535" cy="6858000"/>
            <a:chOff x="1428305" y="0"/>
            <a:chExt cx="2693535" cy="6858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EB033BE-4281-9A7B-E97B-177A5A5B3966}"/>
                </a:ext>
              </a:extLst>
            </p:cNvPr>
            <p:cNvSpPr/>
            <p:nvPr/>
          </p:nvSpPr>
          <p:spPr>
            <a:xfrm>
              <a:off x="1428305" y="0"/>
              <a:ext cx="2685691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635000" dist="127000" dir="30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2" name="Rectángulo: esquinas superiores, una redondeada y la otra cortada 41">
              <a:extLst>
                <a:ext uri="{FF2B5EF4-FFF2-40B4-BE49-F238E27FC236}">
                  <a16:creationId xmlns:a16="http://schemas.microsoft.com/office/drawing/2014/main" id="{E2D9A309-E91F-0107-F1A4-54EC531DF562}"/>
                </a:ext>
              </a:extLst>
            </p:cNvPr>
            <p:cNvSpPr/>
            <p:nvPr/>
          </p:nvSpPr>
          <p:spPr>
            <a:xfrm>
              <a:off x="1813366" y="705793"/>
              <a:ext cx="1775604" cy="5818819"/>
            </a:xfrm>
            <a:prstGeom prst="snip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FA91E46-ECB1-7EA5-CDC1-480C63D9477D}"/>
                </a:ext>
              </a:extLst>
            </p:cNvPr>
            <p:cNvSpPr txBox="1"/>
            <p:nvPr/>
          </p:nvSpPr>
          <p:spPr>
            <a:xfrm>
              <a:off x="1712731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Downdog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D792E13-FDA5-E93F-B5E5-625582563865}"/>
                </a:ext>
              </a:extLst>
            </p:cNvPr>
            <p:cNvSpPr txBox="1"/>
            <p:nvPr/>
          </p:nvSpPr>
          <p:spPr>
            <a:xfrm>
              <a:off x="1925123" y="2365184"/>
              <a:ext cx="17756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Train: 228</a:t>
              </a:r>
            </a:p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Test: 57</a:t>
              </a:r>
            </a:p>
            <a:p>
              <a:endParaRPr lang="es-AR" sz="2400" dirty="0"/>
            </a:p>
          </p:txBody>
        </p:sp>
        <p:pic>
          <p:nvPicPr>
            <p:cNvPr id="21" name="Imagen 20" descr="Una persona sentada en el piso&#10;&#10;Descripción generada automáticamente con confianza baja">
              <a:extLst>
                <a:ext uri="{FF2B5EF4-FFF2-40B4-BE49-F238E27FC236}">
                  <a16:creationId xmlns:a16="http://schemas.microsoft.com/office/drawing/2014/main" id="{4F7F786D-6321-F89F-D4E9-631F9F5E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149" y="3808813"/>
              <a:ext cx="2685691" cy="1780359"/>
            </a:xfrm>
            <a:prstGeom prst="rect">
              <a:avLst/>
            </a:prstGeom>
          </p:spPr>
        </p:pic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866C1B8-EA6D-5CCA-5EEC-6A3E6EB375D5}"/>
              </a:ext>
            </a:extLst>
          </p:cNvPr>
          <p:cNvSpPr/>
          <p:nvPr/>
        </p:nvSpPr>
        <p:spPr>
          <a:xfrm>
            <a:off x="0" y="0"/>
            <a:ext cx="1428304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0" dist="127000" dir="30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AR" sz="6000" b="1" dirty="0">
                <a:solidFill>
                  <a:schemeClr val="tx1"/>
                </a:solidFill>
                <a:effectLst>
                  <a:outerShdw blurRad="50800" dist="127000" dir="3000000" algn="t" rotWithShape="0">
                    <a:prstClr val="black">
                      <a:alpha val="20000"/>
                    </a:prstClr>
                  </a:outerShdw>
                </a:effectLst>
              </a:rPr>
              <a:t>DATASET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A3F091-1F30-983C-CDEA-26090020A296}"/>
              </a:ext>
            </a:extLst>
          </p:cNvPr>
          <p:cNvSpPr txBox="1"/>
          <p:nvPr/>
        </p:nvSpPr>
        <p:spPr>
          <a:xfrm>
            <a:off x="9697619" y="1309306"/>
            <a:ext cx="2132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/>
              <a:t>Imágenes totales</a:t>
            </a:r>
          </a:p>
          <a:p>
            <a:r>
              <a:rPr lang="es-AR" sz="2000" dirty="0"/>
              <a:t>1102</a:t>
            </a:r>
          </a:p>
          <a:p>
            <a:r>
              <a:rPr lang="es-AR" sz="2000" b="1" dirty="0"/>
              <a:t>Train: </a:t>
            </a:r>
            <a:r>
              <a:rPr lang="es-AR" sz="2000" dirty="0"/>
              <a:t>880</a:t>
            </a:r>
          </a:p>
          <a:p>
            <a:r>
              <a:rPr lang="es-AR" sz="2000" b="1" dirty="0"/>
              <a:t>Test: </a:t>
            </a:r>
            <a:r>
              <a:rPr lang="es-AR" sz="2000" dirty="0"/>
              <a:t>222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9494CC6-05ED-0ACF-BF50-6C8BA34358E4}"/>
              </a:ext>
            </a:extLst>
          </p:cNvPr>
          <p:cNvSpPr txBox="1"/>
          <p:nvPr/>
        </p:nvSpPr>
        <p:spPr>
          <a:xfrm>
            <a:off x="9697619" y="4348365"/>
            <a:ext cx="2030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1" dirty="0"/>
              <a:t>División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Train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Test 20%</a:t>
            </a:r>
          </a:p>
        </p:txBody>
      </p:sp>
    </p:spTree>
    <p:extLst>
      <p:ext uri="{BB962C8B-B14F-4D97-AF65-F5344CB8AC3E}">
        <p14:creationId xmlns:p14="http://schemas.microsoft.com/office/powerpoint/2010/main" val="206316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F1BC40F-5988-D28C-EDE4-0CA875157F70}"/>
              </a:ext>
            </a:extLst>
          </p:cNvPr>
          <p:cNvGrpSpPr/>
          <p:nvPr/>
        </p:nvGrpSpPr>
        <p:grpSpPr>
          <a:xfrm>
            <a:off x="9484108" y="0"/>
            <a:ext cx="2685691" cy="6858000"/>
            <a:chOff x="9484108" y="0"/>
            <a:chExt cx="2685691" cy="6858000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7D25C2FC-ABE8-AD3A-61A3-0EA692FFFDB7}"/>
                </a:ext>
              </a:extLst>
            </p:cNvPr>
            <p:cNvGrpSpPr/>
            <p:nvPr/>
          </p:nvGrpSpPr>
          <p:grpSpPr>
            <a:xfrm>
              <a:off x="9484108" y="0"/>
              <a:ext cx="2685691" cy="6858000"/>
              <a:chOff x="9484108" y="0"/>
              <a:chExt cx="2685691" cy="6858000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1E377F89-57A1-CFAD-621B-19A38A410C51}"/>
                  </a:ext>
                </a:extLst>
              </p:cNvPr>
              <p:cNvSpPr/>
              <p:nvPr/>
            </p:nvSpPr>
            <p:spPr>
              <a:xfrm>
                <a:off x="9484108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000" dirty="0"/>
              </a:p>
            </p:txBody>
          </p:sp>
          <p:sp>
            <p:nvSpPr>
              <p:cNvPr id="32" name="Rectángulo: esquinas superiores, una redondeada y la otra cortada 31">
                <a:extLst>
                  <a:ext uri="{FF2B5EF4-FFF2-40B4-BE49-F238E27FC236}">
                    <a16:creationId xmlns:a16="http://schemas.microsoft.com/office/drawing/2014/main" id="{AB5FECCB-D02F-FA6D-50F1-849FF94CE9BC}"/>
                  </a:ext>
                </a:extLst>
              </p:cNvPr>
              <p:cNvSpPr/>
              <p:nvPr/>
            </p:nvSpPr>
            <p:spPr>
              <a:xfrm>
                <a:off x="10025332" y="707366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pic>
            <p:nvPicPr>
              <p:cNvPr id="6" name="Imagen 5" descr="Un hombre con los brazos abiertos&#10;&#10;Descripción generada automáticamente con confianza media">
                <a:extLst>
                  <a:ext uri="{FF2B5EF4-FFF2-40B4-BE49-F238E27FC236}">
                    <a16:creationId xmlns:a16="http://schemas.microsoft.com/office/drawing/2014/main" id="{9B01D0A3-124A-52CE-60E3-F7FC0392E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05" y="3808813"/>
                <a:ext cx="2672594" cy="178035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E052E5B-2600-F00B-0A1A-F88371687A31}"/>
                  </a:ext>
                </a:extLst>
              </p:cNvPr>
              <p:cNvSpPr txBox="1"/>
              <p:nvPr/>
            </p:nvSpPr>
            <p:spPr>
              <a:xfrm>
                <a:off x="10096871" y="2365185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217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55</a:t>
                </a:r>
              </a:p>
              <a:p>
                <a:endParaRPr lang="es-AR" sz="24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BD473D-8E89-9E2B-96FB-AB2BD5414DCF}"/>
                </a:ext>
              </a:extLst>
            </p:cNvPr>
            <p:cNvSpPr txBox="1"/>
            <p:nvPr/>
          </p:nvSpPr>
          <p:spPr>
            <a:xfrm>
              <a:off x="9910048" y="1278151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Warrior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7FCF546-6089-C2FB-E75F-6B4B71C8D463}"/>
              </a:ext>
            </a:extLst>
          </p:cNvPr>
          <p:cNvGrpSpPr/>
          <p:nvPr/>
        </p:nvGrpSpPr>
        <p:grpSpPr>
          <a:xfrm>
            <a:off x="6799687" y="0"/>
            <a:ext cx="2697187" cy="6858000"/>
            <a:chOff x="6799687" y="0"/>
            <a:chExt cx="2697187" cy="6858000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6965CEFD-FE44-C8DE-D003-C1FD1D72E604}"/>
                </a:ext>
              </a:extLst>
            </p:cNvPr>
            <p:cNvGrpSpPr/>
            <p:nvPr/>
          </p:nvGrpSpPr>
          <p:grpSpPr>
            <a:xfrm>
              <a:off x="6799687" y="0"/>
              <a:ext cx="2697187" cy="6858000"/>
              <a:chOff x="6799687" y="0"/>
              <a:chExt cx="2697187" cy="6858000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2D0A4E9B-90F1-1155-5A05-D3CCC56F635C}"/>
                  </a:ext>
                </a:extLst>
              </p:cNvPr>
              <p:cNvSpPr/>
              <p:nvPr/>
            </p:nvSpPr>
            <p:spPr>
              <a:xfrm>
                <a:off x="6799687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3" name="Rectángulo: esquinas superiores, una redondeada y la otra cortada 32">
                <a:extLst>
                  <a:ext uri="{FF2B5EF4-FFF2-40B4-BE49-F238E27FC236}">
                    <a16:creationId xmlns:a16="http://schemas.microsoft.com/office/drawing/2014/main" id="{12F0A750-9591-325B-360F-5D0894C525D2}"/>
                  </a:ext>
                </a:extLst>
              </p:cNvPr>
              <p:cNvSpPr/>
              <p:nvPr/>
            </p:nvSpPr>
            <p:spPr>
              <a:xfrm>
                <a:off x="7296506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29" name="Imagen 28" descr="Una persona en una playa&#10;&#10;Descripción generada automáticamente">
                <a:extLst>
                  <a:ext uri="{FF2B5EF4-FFF2-40B4-BE49-F238E27FC236}">
                    <a16:creationId xmlns:a16="http://schemas.microsoft.com/office/drawing/2014/main" id="{70CC98FB-5352-0C8C-9279-E94BB75F3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05451" y="3810214"/>
                <a:ext cx="2691423" cy="1762870"/>
              </a:xfrm>
              <a:prstGeom prst="rect">
                <a:avLst/>
              </a:prstGeom>
            </p:spPr>
          </p:pic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B1BFA55C-376A-D988-90D1-30F953E533EB}"/>
                  </a:ext>
                </a:extLst>
              </p:cNvPr>
              <p:cNvSpPr txBox="1"/>
              <p:nvPr/>
            </p:nvSpPr>
            <p:spPr>
              <a:xfrm>
                <a:off x="7553152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222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56</a:t>
                </a:r>
              </a:p>
              <a:p>
                <a:endParaRPr lang="es-AR" sz="2400" dirty="0"/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306F64C-C70C-21E5-34D2-DC34D530E5EE}"/>
                </a:ext>
              </a:extLst>
            </p:cNvPr>
            <p:cNvSpPr txBox="1"/>
            <p:nvPr/>
          </p:nvSpPr>
          <p:spPr>
            <a:xfrm>
              <a:off x="7211685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Tree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1335F36-38BE-BED6-079E-ACC9402DC2EC}"/>
              </a:ext>
            </a:extLst>
          </p:cNvPr>
          <p:cNvGrpSpPr/>
          <p:nvPr/>
        </p:nvGrpSpPr>
        <p:grpSpPr>
          <a:xfrm>
            <a:off x="4111784" y="0"/>
            <a:ext cx="2691423" cy="6858000"/>
            <a:chOff x="4111784" y="0"/>
            <a:chExt cx="2691423" cy="6858000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44D2E563-16FE-F9D6-94D6-3922A053E467}"/>
                </a:ext>
              </a:extLst>
            </p:cNvPr>
            <p:cNvGrpSpPr/>
            <p:nvPr/>
          </p:nvGrpSpPr>
          <p:grpSpPr>
            <a:xfrm>
              <a:off x="4111784" y="0"/>
              <a:ext cx="2691423" cy="6858000"/>
              <a:chOff x="4111784" y="0"/>
              <a:chExt cx="2691423" cy="6858000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4D71FDBE-F164-D17F-E82A-933F9C3E458F}"/>
                  </a:ext>
                </a:extLst>
              </p:cNvPr>
              <p:cNvSpPr/>
              <p:nvPr/>
            </p:nvSpPr>
            <p:spPr>
              <a:xfrm>
                <a:off x="4113996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9" name="Rectángulo: esquinas superiores, una redondeada y la otra cortada 38">
                <a:extLst>
                  <a:ext uri="{FF2B5EF4-FFF2-40B4-BE49-F238E27FC236}">
                    <a16:creationId xmlns:a16="http://schemas.microsoft.com/office/drawing/2014/main" id="{CCC1344B-43EA-EE59-C4D6-60CC32E966AE}"/>
                  </a:ext>
                </a:extLst>
              </p:cNvPr>
              <p:cNvSpPr/>
              <p:nvPr/>
            </p:nvSpPr>
            <p:spPr>
              <a:xfrm>
                <a:off x="4527264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D47FF91-D608-7DBF-BA00-00E5A926753B}"/>
                  </a:ext>
                </a:extLst>
              </p:cNvPr>
              <p:cNvSpPr txBox="1"/>
              <p:nvPr/>
            </p:nvSpPr>
            <p:spPr>
              <a:xfrm>
                <a:off x="4807343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213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54</a:t>
                </a:r>
              </a:p>
              <a:p>
                <a:endParaRPr lang="es-AR" sz="2400" dirty="0"/>
              </a:p>
            </p:txBody>
          </p:sp>
          <p:pic>
            <p:nvPicPr>
              <p:cNvPr id="27" name="Imagen 26" descr="Una persona con un vestido verde&#10;&#10;Descripción generada automáticamente con confianza baja">
                <a:extLst>
                  <a:ext uri="{FF2B5EF4-FFF2-40B4-BE49-F238E27FC236}">
                    <a16:creationId xmlns:a16="http://schemas.microsoft.com/office/drawing/2014/main" id="{687057BE-6D40-84DD-5938-DCD9E63F6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1784" y="3815078"/>
                <a:ext cx="2691423" cy="1758006"/>
              </a:xfrm>
              <a:prstGeom prst="rect">
                <a:avLst/>
              </a:prstGeom>
            </p:spPr>
          </p:pic>
        </p:grp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F47BEEB-5B71-91EE-37C0-3E47B15B2F7D}"/>
                </a:ext>
              </a:extLst>
            </p:cNvPr>
            <p:cNvSpPr txBox="1"/>
            <p:nvPr/>
          </p:nvSpPr>
          <p:spPr>
            <a:xfrm>
              <a:off x="4435187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Goddess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557DF6-15BC-1084-44B5-107A9E478194}"/>
              </a:ext>
            </a:extLst>
          </p:cNvPr>
          <p:cNvGrpSpPr/>
          <p:nvPr/>
        </p:nvGrpSpPr>
        <p:grpSpPr>
          <a:xfrm>
            <a:off x="1428305" y="0"/>
            <a:ext cx="2693535" cy="6858000"/>
            <a:chOff x="1428305" y="0"/>
            <a:chExt cx="2693535" cy="6858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EB033BE-4281-9A7B-E97B-177A5A5B3966}"/>
                </a:ext>
              </a:extLst>
            </p:cNvPr>
            <p:cNvSpPr/>
            <p:nvPr/>
          </p:nvSpPr>
          <p:spPr>
            <a:xfrm>
              <a:off x="1428305" y="0"/>
              <a:ext cx="2685691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635000" dist="127000" dir="30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2" name="Rectángulo: esquinas superiores, una redondeada y la otra cortada 41">
              <a:extLst>
                <a:ext uri="{FF2B5EF4-FFF2-40B4-BE49-F238E27FC236}">
                  <a16:creationId xmlns:a16="http://schemas.microsoft.com/office/drawing/2014/main" id="{E2D9A309-E91F-0107-F1A4-54EC531DF562}"/>
                </a:ext>
              </a:extLst>
            </p:cNvPr>
            <p:cNvSpPr/>
            <p:nvPr/>
          </p:nvSpPr>
          <p:spPr>
            <a:xfrm>
              <a:off x="1813366" y="705793"/>
              <a:ext cx="1775604" cy="5818819"/>
            </a:xfrm>
            <a:prstGeom prst="snip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FA91E46-ECB1-7EA5-CDC1-480C63D9477D}"/>
                </a:ext>
              </a:extLst>
            </p:cNvPr>
            <p:cNvSpPr txBox="1"/>
            <p:nvPr/>
          </p:nvSpPr>
          <p:spPr>
            <a:xfrm>
              <a:off x="1712731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Downdog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D792E13-FDA5-E93F-B5E5-625582563865}"/>
                </a:ext>
              </a:extLst>
            </p:cNvPr>
            <p:cNvSpPr txBox="1"/>
            <p:nvPr/>
          </p:nvSpPr>
          <p:spPr>
            <a:xfrm>
              <a:off x="1925123" y="2365184"/>
              <a:ext cx="17756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Train: 228</a:t>
              </a:r>
            </a:p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Test: 57</a:t>
              </a:r>
            </a:p>
            <a:p>
              <a:endParaRPr lang="es-AR" sz="2400" dirty="0"/>
            </a:p>
          </p:txBody>
        </p:sp>
        <p:pic>
          <p:nvPicPr>
            <p:cNvPr id="21" name="Imagen 20" descr="Una persona sentada en el piso&#10;&#10;Descripción generada automáticamente con confianza baja">
              <a:extLst>
                <a:ext uri="{FF2B5EF4-FFF2-40B4-BE49-F238E27FC236}">
                  <a16:creationId xmlns:a16="http://schemas.microsoft.com/office/drawing/2014/main" id="{4F7F786D-6321-F89F-D4E9-631F9F5E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149" y="3808813"/>
              <a:ext cx="2685691" cy="1780359"/>
            </a:xfrm>
            <a:prstGeom prst="rect">
              <a:avLst/>
            </a:prstGeom>
          </p:spPr>
        </p:pic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866C1B8-EA6D-5CCA-5EEC-6A3E6EB375D5}"/>
              </a:ext>
            </a:extLst>
          </p:cNvPr>
          <p:cNvSpPr/>
          <p:nvPr/>
        </p:nvSpPr>
        <p:spPr>
          <a:xfrm>
            <a:off x="0" y="0"/>
            <a:ext cx="1428304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0" dist="127000" dir="30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AR" sz="6000" b="1" dirty="0">
                <a:solidFill>
                  <a:schemeClr val="tx1"/>
                </a:solidFill>
                <a:effectLst>
                  <a:outerShdw blurRad="50800" dist="127000" dir="3000000" algn="t" rotWithShape="0">
                    <a:prstClr val="black">
                      <a:alpha val="20000"/>
                    </a:prstClr>
                  </a:outerShdw>
                </a:effectLst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89238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n 125" descr="Una persona con una tabla de surf en la orilla del mar&#10;&#10;Descripción generada automáticamente con confianza baja">
            <a:extLst>
              <a:ext uri="{FF2B5EF4-FFF2-40B4-BE49-F238E27FC236}">
                <a16:creationId xmlns:a16="http://schemas.microsoft.com/office/drawing/2014/main" id="{63A06D8D-F74A-E74D-A1FF-83A4A520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9595"/>
            <a:ext cx="10654748" cy="6668403"/>
          </a:xfrm>
          <a:prstGeom prst="rect">
            <a:avLst/>
          </a:prstGeom>
        </p:spPr>
      </p:pic>
      <p:sp>
        <p:nvSpPr>
          <p:cNvPr id="117" name="Forma libre: forma 116">
            <a:extLst>
              <a:ext uri="{FF2B5EF4-FFF2-40B4-BE49-F238E27FC236}">
                <a16:creationId xmlns:a16="http://schemas.microsoft.com/office/drawing/2014/main" id="{F4FB8EA0-DD37-ED9B-C940-DDF373E82BEC}"/>
              </a:ext>
            </a:extLst>
          </p:cNvPr>
          <p:cNvSpPr/>
          <p:nvPr/>
        </p:nvSpPr>
        <p:spPr>
          <a:xfrm>
            <a:off x="-2006" y="2"/>
            <a:ext cx="12194007" cy="6857997"/>
          </a:xfrm>
          <a:custGeom>
            <a:avLst/>
            <a:gdLst>
              <a:gd name="connsiteX0" fmla="*/ 0 w 12194007"/>
              <a:gd name="connsiteY0" fmla="*/ 0 h 6857997"/>
              <a:gd name="connsiteX1" fmla="*/ 12194007 w 12194007"/>
              <a:gd name="connsiteY1" fmla="*/ 0 h 6857997"/>
              <a:gd name="connsiteX2" fmla="*/ 12194007 w 12194007"/>
              <a:gd name="connsiteY2" fmla="*/ 6857997 h 6857997"/>
              <a:gd name="connsiteX3" fmla="*/ 0 w 12194007"/>
              <a:gd name="connsiteY3" fmla="*/ 6857997 h 6857997"/>
              <a:gd name="connsiteX4" fmla="*/ 0 w 12194007"/>
              <a:gd name="connsiteY4" fmla="*/ 6780460 h 6857997"/>
              <a:gd name="connsiteX5" fmla="*/ 8391044 w 12194007"/>
              <a:gd name="connsiteY5" fmla="*/ 6780460 h 6857997"/>
              <a:gd name="connsiteX6" fmla="*/ 8852709 w 12194007"/>
              <a:gd name="connsiteY6" fmla="*/ 6318795 h 6857997"/>
              <a:gd name="connsiteX7" fmla="*/ 8391044 w 12194007"/>
              <a:gd name="connsiteY7" fmla="*/ 5857130 h 6857997"/>
              <a:gd name="connsiteX8" fmla="*/ 0 w 12194007"/>
              <a:gd name="connsiteY8" fmla="*/ 5857130 h 6857997"/>
              <a:gd name="connsiteX9" fmla="*/ 0 w 12194007"/>
              <a:gd name="connsiteY9" fmla="*/ 5756316 h 6857997"/>
              <a:gd name="connsiteX10" fmla="*/ 7235104 w 12194007"/>
              <a:gd name="connsiteY10" fmla="*/ 5756316 h 6857997"/>
              <a:gd name="connsiteX11" fmla="*/ 7696769 w 12194007"/>
              <a:gd name="connsiteY11" fmla="*/ 5294651 h 6857997"/>
              <a:gd name="connsiteX12" fmla="*/ 7235104 w 12194007"/>
              <a:gd name="connsiteY12" fmla="*/ 4832986 h 6857997"/>
              <a:gd name="connsiteX13" fmla="*/ 0 w 12194007"/>
              <a:gd name="connsiteY13" fmla="*/ 4832986 h 6857997"/>
              <a:gd name="connsiteX14" fmla="*/ 0 w 12194007"/>
              <a:gd name="connsiteY14" fmla="*/ 4732172 h 6857997"/>
              <a:gd name="connsiteX15" fmla="*/ 6132791 w 12194007"/>
              <a:gd name="connsiteY15" fmla="*/ 4732172 h 6857997"/>
              <a:gd name="connsiteX16" fmla="*/ 6594456 w 12194007"/>
              <a:gd name="connsiteY16" fmla="*/ 4270507 h 6857997"/>
              <a:gd name="connsiteX17" fmla="*/ 6132791 w 12194007"/>
              <a:gd name="connsiteY17" fmla="*/ 3808842 h 6857997"/>
              <a:gd name="connsiteX18" fmla="*/ 0 w 12194007"/>
              <a:gd name="connsiteY18" fmla="*/ 3808842 h 6857997"/>
              <a:gd name="connsiteX19" fmla="*/ 0 w 12194007"/>
              <a:gd name="connsiteY19" fmla="*/ 3718961 h 6857997"/>
              <a:gd name="connsiteX20" fmla="*/ 5199269 w 12194007"/>
              <a:gd name="connsiteY20" fmla="*/ 3718961 h 6857997"/>
              <a:gd name="connsiteX21" fmla="*/ 5660934 w 12194007"/>
              <a:gd name="connsiteY21" fmla="*/ 3257296 h 6857997"/>
              <a:gd name="connsiteX22" fmla="*/ 5199269 w 12194007"/>
              <a:gd name="connsiteY22" fmla="*/ 2795631 h 6857997"/>
              <a:gd name="connsiteX23" fmla="*/ 0 w 12194007"/>
              <a:gd name="connsiteY23" fmla="*/ 2795631 h 6857997"/>
              <a:gd name="connsiteX24" fmla="*/ 0 w 12194007"/>
              <a:gd name="connsiteY24" fmla="*/ 2701544 h 6857997"/>
              <a:gd name="connsiteX25" fmla="*/ 4244616 w 12194007"/>
              <a:gd name="connsiteY25" fmla="*/ 2701544 h 6857997"/>
              <a:gd name="connsiteX26" fmla="*/ 4706281 w 12194007"/>
              <a:gd name="connsiteY26" fmla="*/ 2239879 h 6857997"/>
              <a:gd name="connsiteX27" fmla="*/ 4244616 w 12194007"/>
              <a:gd name="connsiteY27" fmla="*/ 1778214 h 6857997"/>
              <a:gd name="connsiteX28" fmla="*/ 0 w 12194007"/>
              <a:gd name="connsiteY28" fmla="*/ 1778214 h 6857997"/>
              <a:gd name="connsiteX29" fmla="*/ 0 w 12194007"/>
              <a:gd name="connsiteY29" fmla="*/ 1698338 h 6857997"/>
              <a:gd name="connsiteX30" fmla="*/ 3473988 w 12194007"/>
              <a:gd name="connsiteY30" fmla="*/ 1698338 h 6857997"/>
              <a:gd name="connsiteX31" fmla="*/ 3935653 w 12194007"/>
              <a:gd name="connsiteY31" fmla="*/ 1236673 h 6857997"/>
              <a:gd name="connsiteX32" fmla="*/ 3473988 w 12194007"/>
              <a:gd name="connsiteY32" fmla="*/ 775008 h 6857997"/>
              <a:gd name="connsiteX33" fmla="*/ 0 w 12194007"/>
              <a:gd name="connsiteY33" fmla="*/ 775008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4007" h="6857997">
                <a:moveTo>
                  <a:pt x="0" y="0"/>
                </a:moveTo>
                <a:lnTo>
                  <a:pt x="12194007" y="0"/>
                </a:lnTo>
                <a:lnTo>
                  <a:pt x="12194007" y="6857997"/>
                </a:lnTo>
                <a:lnTo>
                  <a:pt x="0" y="6857997"/>
                </a:lnTo>
                <a:lnTo>
                  <a:pt x="0" y="6780460"/>
                </a:lnTo>
                <a:lnTo>
                  <a:pt x="8391044" y="6780460"/>
                </a:lnTo>
                <a:cubicBezTo>
                  <a:pt x="8646015" y="6780460"/>
                  <a:pt x="8852709" y="6573766"/>
                  <a:pt x="8852709" y="6318795"/>
                </a:cubicBezTo>
                <a:cubicBezTo>
                  <a:pt x="8852709" y="6063824"/>
                  <a:pt x="8646015" y="5857130"/>
                  <a:pt x="8391044" y="5857130"/>
                </a:cubicBezTo>
                <a:lnTo>
                  <a:pt x="0" y="5857130"/>
                </a:lnTo>
                <a:lnTo>
                  <a:pt x="0" y="5756316"/>
                </a:lnTo>
                <a:lnTo>
                  <a:pt x="7235104" y="5756316"/>
                </a:lnTo>
                <a:cubicBezTo>
                  <a:pt x="7490075" y="5756316"/>
                  <a:pt x="7696769" y="5549622"/>
                  <a:pt x="7696769" y="5294651"/>
                </a:cubicBezTo>
                <a:cubicBezTo>
                  <a:pt x="7696769" y="5039680"/>
                  <a:pt x="7490075" y="4832986"/>
                  <a:pt x="7235104" y="4832986"/>
                </a:cubicBezTo>
                <a:lnTo>
                  <a:pt x="0" y="4832986"/>
                </a:lnTo>
                <a:lnTo>
                  <a:pt x="0" y="4732172"/>
                </a:lnTo>
                <a:lnTo>
                  <a:pt x="6132791" y="4732172"/>
                </a:lnTo>
                <a:cubicBezTo>
                  <a:pt x="6387762" y="4732172"/>
                  <a:pt x="6594456" y="4525478"/>
                  <a:pt x="6594456" y="4270507"/>
                </a:cubicBezTo>
                <a:cubicBezTo>
                  <a:pt x="6594456" y="4015536"/>
                  <a:pt x="6387762" y="3808842"/>
                  <a:pt x="6132791" y="3808842"/>
                </a:cubicBezTo>
                <a:lnTo>
                  <a:pt x="0" y="3808842"/>
                </a:lnTo>
                <a:lnTo>
                  <a:pt x="0" y="3718961"/>
                </a:lnTo>
                <a:lnTo>
                  <a:pt x="5199269" y="3718961"/>
                </a:lnTo>
                <a:cubicBezTo>
                  <a:pt x="5454240" y="3718961"/>
                  <a:pt x="5660934" y="3512267"/>
                  <a:pt x="5660934" y="3257296"/>
                </a:cubicBezTo>
                <a:cubicBezTo>
                  <a:pt x="5660934" y="3002325"/>
                  <a:pt x="5454240" y="2795631"/>
                  <a:pt x="5199269" y="2795631"/>
                </a:cubicBezTo>
                <a:lnTo>
                  <a:pt x="0" y="2795631"/>
                </a:lnTo>
                <a:lnTo>
                  <a:pt x="0" y="2701544"/>
                </a:lnTo>
                <a:lnTo>
                  <a:pt x="4244616" y="2701544"/>
                </a:lnTo>
                <a:cubicBezTo>
                  <a:pt x="4499588" y="2701544"/>
                  <a:pt x="4706281" y="2494850"/>
                  <a:pt x="4706281" y="2239879"/>
                </a:cubicBezTo>
                <a:cubicBezTo>
                  <a:pt x="4706281" y="1984908"/>
                  <a:pt x="4499588" y="1778214"/>
                  <a:pt x="4244616" y="1778214"/>
                </a:cubicBezTo>
                <a:lnTo>
                  <a:pt x="0" y="1778214"/>
                </a:lnTo>
                <a:lnTo>
                  <a:pt x="0" y="1698338"/>
                </a:lnTo>
                <a:lnTo>
                  <a:pt x="3473988" y="1698338"/>
                </a:lnTo>
                <a:cubicBezTo>
                  <a:pt x="3728960" y="1698338"/>
                  <a:pt x="3935653" y="1491644"/>
                  <a:pt x="3935653" y="1236673"/>
                </a:cubicBezTo>
                <a:cubicBezTo>
                  <a:pt x="3935653" y="981702"/>
                  <a:pt x="3728960" y="775008"/>
                  <a:pt x="3473988" y="775008"/>
                </a:cubicBezTo>
                <a:lnTo>
                  <a:pt x="0" y="7750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598C1FF5-63BE-0FEE-60D8-441968853BCE}"/>
              </a:ext>
            </a:extLst>
          </p:cNvPr>
          <p:cNvSpPr/>
          <p:nvPr/>
        </p:nvSpPr>
        <p:spPr>
          <a:xfrm>
            <a:off x="-2006" y="2"/>
            <a:ext cx="12189992" cy="6857998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7B5C0940-82DD-8C04-1D63-D2C70673488D}"/>
              </a:ext>
            </a:extLst>
          </p:cNvPr>
          <p:cNvSpPr txBox="1"/>
          <p:nvPr/>
        </p:nvSpPr>
        <p:spPr>
          <a:xfrm>
            <a:off x="2350692" y="4601936"/>
            <a:ext cx="4096545" cy="1428214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</a:rPr>
              <a:t>Pesos transfer </a:t>
            </a:r>
            <a:r>
              <a:rPr lang="es-AR" sz="2400" b="1" dirty="0" err="1">
                <a:solidFill>
                  <a:schemeClr val="bg1"/>
                </a:solidFill>
              </a:rPr>
              <a:t>learning</a:t>
            </a:r>
            <a:endParaRPr lang="es-AR" sz="2400" b="1" dirty="0">
              <a:solidFill>
                <a:schemeClr val="bg1"/>
              </a:solidFill>
            </a:endParaRPr>
          </a:p>
          <a:p>
            <a:r>
              <a:rPr lang="es-AR" dirty="0">
                <a:solidFill>
                  <a:schemeClr val="bg1"/>
                </a:solidFill>
              </a:rPr>
              <a:t>ResNet18 - VGG19: IMAGENET1K_V1</a:t>
            </a:r>
          </a:p>
          <a:p>
            <a:r>
              <a:rPr lang="es-AR" dirty="0">
                <a:solidFill>
                  <a:schemeClr val="bg1"/>
                </a:solidFill>
              </a:rPr>
              <a:t>ResNet50 : IMAGENET1K_V2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68C70CBA-9351-F76F-70B9-58C281FA5787}"/>
              </a:ext>
            </a:extLst>
          </p:cNvPr>
          <p:cNvSpPr txBox="1"/>
          <p:nvPr/>
        </p:nvSpPr>
        <p:spPr>
          <a:xfrm>
            <a:off x="8369221" y="4615981"/>
            <a:ext cx="3808992" cy="1428214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s-AR"/>
            </a:defPPr>
            <a:lvl1pPr>
              <a:defRPr sz="2400" b="1"/>
            </a:lvl1pPr>
          </a:lstStyle>
          <a:p>
            <a:r>
              <a:rPr lang="es-AR" dirty="0">
                <a:solidFill>
                  <a:schemeClr val="bg1"/>
                </a:solidFill>
              </a:rPr>
              <a:t>Data </a:t>
            </a:r>
            <a:r>
              <a:rPr lang="es-AR" dirty="0" err="1">
                <a:solidFill>
                  <a:schemeClr val="bg1"/>
                </a:solidFill>
              </a:rPr>
              <a:t>augmentation</a:t>
            </a:r>
            <a:endParaRPr lang="es-AR" dirty="0">
              <a:solidFill>
                <a:schemeClr val="bg1"/>
              </a:solidFill>
            </a:endParaRPr>
          </a:p>
          <a:p>
            <a:r>
              <a:rPr lang="es-AR" sz="1800" b="0" dirty="0">
                <a:solidFill>
                  <a:schemeClr val="bg1"/>
                </a:solidFill>
              </a:rPr>
              <a:t>Horizontal </a:t>
            </a:r>
            <a:r>
              <a:rPr lang="es-AR" sz="1800" b="0" dirty="0" err="1">
                <a:solidFill>
                  <a:schemeClr val="bg1"/>
                </a:solidFill>
              </a:rPr>
              <a:t>Flip</a:t>
            </a:r>
            <a:r>
              <a:rPr lang="es-AR" sz="1800" b="0" dirty="0">
                <a:solidFill>
                  <a:schemeClr val="bg1"/>
                </a:solidFill>
              </a:rPr>
              <a:t> - </a:t>
            </a:r>
            <a:r>
              <a:rPr lang="es-AR" sz="1800" b="0" dirty="0" err="1">
                <a:solidFill>
                  <a:schemeClr val="bg1"/>
                </a:solidFill>
              </a:rPr>
              <a:t>Resized</a:t>
            </a:r>
            <a:r>
              <a:rPr lang="es-AR" sz="1800" b="0" dirty="0">
                <a:solidFill>
                  <a:schemeClr val="bg1"/>
                </a:solidFill>
              </a:rPr>
              <a:t> </a:t>
            </a:r>
            <a:r>
              <a:rPr lang="es-AR" sz="1800" b="0" dirty="0" err="1">
                <a:solidFill>
                  <a:schemeClr val="bg1"/>
                </a:solidFill>
              </a:rPr>
              <a:t>Crop</a:t>
            </a:r>
            <a:endParaRPr lang="es-AR" sz="1800" b="0" dirty="0">
              <a:solidFill>
                <a:schemeClr val="bg1"/>
              </a:solidFill>
            </a:endParaRPr>
          </a:p>
          <a:p>
            <a:r>
              <a:rPr lang="es-AR" sz="1800" b="0" dirty="0" err="1">
                <a:solidFill>
                  <a:schemeClr val="bg1"/>
                </a:solidFill>
              </a:rPr>
              <a:t>Normalize</a:t>
            </a:r>
            <a:r>
              <a:rPr lang="es-AR" sz="1800" b="0" dirty="0">
                <a:solidFill>
                  <a:schemeClr val="bg1"/>
                </a:solidFill>
              </a:rPr>
              <a:t>. </a:t>
            </a:r>
          </a:p>
        </p:txBody>
      </p:sp>
      <p:cxnSp>
        <p:nvCxnSpPr>
          <p:cNvPr id="88" name="Conector: angular 87">
            <a:extLst>
              <a:ext uri="{FF2B5EF4-FFF2-40B4-BE49-F238E27FC236}">
                <a16:creationId xmlns:a16="http://schemas.microsoft.com/office/drawing/2014/main" id="{D22BD757-34FF-507F-1351-E84E7A4B2BD1}"/>
              </a:ext>
            </a:extLst>
          </p:cNvPr>
          <p:cNvCxnSpPr>
            <a:cxnSpLocks/>
            <a:endCxn id="83" idx="3"/>
          </p:cNvCxnSpPr>
          <p:nvPr/>
        </p:nvCxnSpPr>
        <p:spPr>
          <a:xfrm rot="5400000">
            <a:off x="6281744" y="4110059"/>
            <a:ext cx="1371478" cy="1040491"/>
          </a:xfrm>
          <a:prstGeom prst="bentConnector2">
            <a:avLst/>
          </a:prstGeom>
          <a:ln w="762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angular 88">
            <a:extLst>
              <a:ext uri="{FF2B5EF4-FFF2-40B4-BE49-F238E27FC236}">
                <a16:creationId xmlns:a16="http://schemas.microsoft.com/office/drawing/2014/main" id="{94F1FFDC-2933-07BA-96A5-056F7FE44692}"/>
              </a:ext>
            </a:extLst>
          </p:cNvPr>
          <p:cNvCxnSpPr>
            <a:cxnSpLocks/>
            <a:endCxn id="84" idx="1"/>
          </p:cNvCxnSpPr>
          <p:nvPr/>
        </p:nvCxnSpPr>
        <p:spPr>
          <a:xfrm rot="16200000" flipH="1">
            <a:off x="7203378" y="4164245"/>
            <a:ext cx="1436406" cy="895280"/>
          </a:xfrm>
          <a:prstGeom prst="bentConnector2">
            <a:avLst/>
          </a:prstGeom>
          <a:ln w="762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r 118">
            <a:extLst>
              <a:ext uri="{FF2B5EF4-FFF2-40B4-BE49-F238E27FC236}">
                <a16:creationId xmlns:a16="http://schemas.microsoft.com/office/drawing/2014/main" id="{42C53BF5-5FDE-61B5-3B20-284C2045B84B}"/>
              </a:ext>
            </a:extLst>
          </p:cNvPr>
          <p:cNvCxnSpPr>
            <a:cxnSpLocks/>
          </p:cNvCxnSpPr>
          <p:nvPr/>
        </p:nvCxnSpPr>
        <p:spPr>
          <a:xfrm rot="5400000">
            <a:off x="6161165" y="4155805"/>
            <a:ext cx="1446313" cy="874165"/>
          </a:xfrm>
          <a:prstGeom prst="bentConnector3">
            <a:avLst>
              <a:gd name="adj1" fmla="val 99385"/>
            </a:avLst>
          </a:prstGeom>
          <a:ln w="1143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Conector: angular 119">
            <a:extLst>
              <a:ext uri="{FF2B5EF4-FFF2-40B4-BE49-F238E27FC236}">
                <a16:creationId xmlns:a16="http://schemas.microsoft.com/office/drawing/2014/main" id="{E2BF48F2-DB1A-2228-402D-7E21797E05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27394" y="4063740"/>
            <a:ext cx="1445998" cy="1057980"/>
          </a:xfrm>
          <a:prstGeom prst="bentConnector3">
            <a:avLst>
              <a:gd name="adj1" fmla="val 99325"/>
            </a:avLst>
          </a:prstGeom>
          <a:ln w="1143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0CD67353-96C1-0C61-5327-B3629C5B9F95}"/>
              </a:ext>
            </a:extLst>
          </p:cNvPr>
          <p:cNvSpPr txBox="1"/>
          <p:nvPr/>
        </p:nvSpPr>
        <p:spPr>
          <a:xfrm>
            <a:off x="8770021" y="697061"/>
            <a:ext cx="2646459" cy="923330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/>
              <a:t>Solución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1273151-65AE-D3E4-250B-519089619E29}"/>
              </a:ext>
            </a:extLst>
          </p:cNvPr>
          <p:cNvSpPr txBox="1"/>
          <p:nvPr/>
        </p:nvSpPr>
        <p:spPr>
          <a:xfrm>
            <a:off x="8925601" y="6130143"/>
            <a:ext cx="302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1800" b="0" dirty="0">
                <a:sym typeface="Montserrat"/>
              </a:rPr>
              <a:t>Transformaciones relativas a la posición y geometría.</a:t>
            </a:r>
            <a:endParaRPr lang="es-AR" sz="1800" b="0" dirty="0"/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35FA4B14-CFAE-4CE4-0E34-B86C5309C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90642"/>
              </p:ext>
            </p:extLst>
          </p:nvPr>
        </p:nvGraphicFramePr>
        <p:xfrm>
          <a:off x="0" y="1680204"/>
          <a:ext cx="12192000" cy="2189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016">
                  <a:extLst>
                    <a:ext uri="{9D8B030D-6E8A-4147-A177-3AD203B41FA5}">
                      <a16:colId xmlns:a16="http://schemas.microsoft.com/office/drawing/2014/main" val="1051198691"/>
                    </a:ext>
                  </a:extLst>
                </a:gridCol>
                <a:gridCol w="1901811">
                  <a:extLst>
                    <a:ext uri="{9D8B030D-6E8A-4147-A177-3AD203B41FA5}">
                      <a16:colId xmlns:a16="http://schemas.microsoft.com/office/drawing/2014/main" val="4273754363"/>
                    </a:ext>
                  </a:extLst>
                </a:gridCol>
                <a:gridCol w="2283488">
                  <a:extLst>
                    <a:ext uri="{9D8B030D-6E8A-4147-A177-3AD203B41FA5}">
                      <a16:colId xmlns:a16="http://schemas.microsoft.com/office/drawing/2014/main" val="1069230107"/>
                    </a:ext>
                  </a:extLst>
                </a:gridCol>
                <a:gridCol w="3379285">
                  <a:extLst>
                    <a:ext uri="{9D8B030D-6E8A-4147-A177-3AD203B41FA5}">
                      <a16:colId xmlns:a16="http://schemas.microsoft.com/office/drawing/2014/main" val="298454866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36916015"/>
                    </a:ext>
                  </a:extLst>
                </a:gridCol>
              </a:tblGrid>
              <a:tr h="635045">
                <a:tc>
                  <a:txBody>
                    <a:bodyPr/>
                    <a:lstStyle/>
                    <a:p>
                      <a:pPr algn="ctr"/>
                      <a:r>
                        <a:rPr lang="es-AR" sz="3200" dirty="0">
                          <a:solidFill>
                            <a:sysClr val="windowText" lastClr="000000"/>
                          </a:solidFill>
                        </a:rPr>
                        <a:t>Problema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3200" dirty="0">
                          <a:solidFill>
                            <a:sysClr val="windowText" lastClr="000000"/>
                          </a:solidFill>
                        </a:rPr>
                        <a:t>Métrica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3200" dirty="0">
                          <a:solidFill>
                            <a:sysClr val="windowText" lastClr="000000"/>
                          </a:solidFill>
                        </a:rPr>
                        <a:t>Modelos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3200" dirty="0">
                          <a:solidFill>
                            <a:sysClr val="windowText" lastClr="000000"/>
                          </a:solidFill>
                        </a:rPr>
                        <a:t>Entrenamientos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3200" dirty="0">
                          <a:solidFill>
                            <a:sysClr val="windowText" lastClr="000000"/>
                          </a:solidFill>
                        </a:rPr>
                        <a:t>Inferencia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088809"/>
                  </a:ext>
                </a:extLst>
              </a:tr>
              <a:tr h="1437451">
                <a:tc>
                  <a:txBody>
                    <a:bodyPr/>
                    <a:lstStyle/>
                    <a:p>
                      <a:pPr marL="360000" lvl="0" indent="0" algn="l" defTabSz="360000">
                        <a:buFont typeface="Arial" panose="020B0604020202020204" pitchFamily="34" charset="0"/>
                        <a:buNone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Es un problema de clasificación multiclase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0" indent="0" algn="l" defTabSz="360000">
                        <a:buFont typeface="Arial" panose="020B0604020202020204" pitchFamily="34" charset="0"/>
                        <a:buNone/>
                      </a:pP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Accuracy</a:t>
                      </a:r>
                      <a:endParaRPr lang="es-AR" sz="2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360000" lvl="0" indent="0" algn="l" defTabSz="360000">
                        <a:buFont typeface="Arial" panose="020B0604020202020204" pitchFamily="34" charset="0"/>
                        <a:buNone/>
                      </a:pP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Confusion</a:t>
                      </a: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matrix</a:t>
                      </a:r>
                      <a:endParaRPr lang="es-AR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ResNet18</a:t>
                      </a:r>
                    </a:p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ResNet50</a:t>
                      </a:r>
                    </a:p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VGG19</a:t>
                      </a:r>
                    </a:p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MediaPipe</a:t>
                      </a:r>
                      <a:endParaRPr lang="es-AR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Arquitectura sola</a:t>
                      </a:r>
                    </a:p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Transfer </a:t>
                      </a: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learning</a:t>
                      </a:r>
                      <a:endParaRPr lang="es-AR" sz="2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Data </a:t>
                      </a: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augmentation</a:t>
                      </a:r>
                      <a:endParaRPr lang="es-AR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0" marR="0" lvl="0" indent="0" algn="l" defTabSz="360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Devuelve el nombre de la postura realizada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340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04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F7498113-EC3E-9694-E586-80DEE4E0C935}"/>
              </a:ext>
            </a:extLst>
          </p:cNvPr>
          <p:cNvGrpSpPr/>
          <p:nvPr/>
        </p:nvGrpSpPr>
        <p:grpSpPr>
          <a:xfrm>
            <a:off x="4560745" y="3302299"/>
            <a:ext cx="3517013" cy="3559592"/>
            <a:chOff x="4560745" y="3302299"/>
            <a:chExt cx="3517013" cy="3559592"/>
          </a:xfrm>
        </p:grpSpPr>
        <p:pic>
          <p:nvPicPr>
            <p:cNvPr id="7" name="Imagen 6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A8AADD7A-E499-5FED-28C2-BE709E10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0745" y="3302299"/>
              <a:ext cx="3517013" cy="3559592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09B1BBA-B6D8-CCCD-20CC-B8F249BE8F30}"/>
                </a:ext>
              </a:extLst>
            </p:cNvPr>
            <p:cNvSpPr txBox="1"/>
            <p:nvPr/>
          </p:nvSpPr>
          <p:spPr>
            <a:xfrm>
              <a:off x="7158661" y="6438231"/>
              <a:ext cx="821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200" dirty="0">
                  <a:solidFill>
                    <a:schemeClr val="bg2">
                      <a:lumMod val="50000"/>
                    </a:schemeClr>
                  </a:solidFill>
                </a:rPr>
                <a:t>100 </a:t>
              </a:r>
              <a:r>
                <a:rPr lang="es-AR" sz="1200" dirty="0" err="1">
                  <a:solidFill>
                    <a:schemeClr val="bg2">
                      <a:lumMod val="50000"/>
                    </a:schemeClr>
                  </a:solidFill>
                </a:rPr>
                <a:t>epocs</a:t>
              </a:r>
              <a:endParaRPr lang="es-A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68CDF66E-9964-5F7E-8138-80904C5DC1C5}"/>
              </a:ext>
            </a:extLst>
          </p:cNvPr>
          <p:cNvGrpSpPr/>
          <p:nvPr/>
        </p:nvGrpSpPr>
        <p:grpSpPr>
          <a:xfrm>
            <a:off x="573249" y="3292732"/>
            <a:ext cx="3525535" cy="3568217"/>
            <a:chOff x="573249" y="3292732"/>
            <a:chExt cx="3525535" cy="3568217"/>
          </a:xfrm>
        </p:grpSpPr>
        <p:pic>
          <p:nvPicPr>
            <p:cNvPr id="3" name="Imagen 2" descr="Gráfico, Histograma&#10;&#10;Descripción generada automáticamente">
              <a:extLst>
                <a:ext uri="{FF2B5EF4-FFF2-40B4-BE49-F238E27FC236}">
                  <a16:creationId xmlns:a16="http://schemas.microsoft.com/office/drawing/2014/main" id="{ADB48C4A-B341-DDC2-6B11-70D75B3D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9" y="3292732"/>
              <a:ext cx="3525535" cy="3568217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7B4F56E-A96B-2B3B-B430-271B449B9EB3}"/>
                </a:ext>
              </a:extLst>
            </p:cNvPr>
            <p:cNvSpPr txBox="1"/>
            <p:nvPr/>
          </p:nvSpPr>
          <p:spPr>
            <a:xfrm>
              <a:off x="3276981" y="6438189"/>
              <a:ext cx="821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200" dirty="0">
                  <a:solidFill>
                    <a:schemeClr val="bg2">
                      <a:lumMod val="50000"/>
                    </a:schemeClr>
                  </a:solidFill>
                </a:rPr>
                <a:t>150 </a:t>
              </a:r>
              <a:r>
                <a:rPr lang="es-AR" sz="1200" dirty="0" err="1">
                  <a:solidFill>
                    <a:schemeClr val="bg2">
                      <a:lumMod val="50000"/>
                    </a:schemeClr>
                  </a:solidFill>
                </a:rPr>
                <a:t>epocs</a:t>
              </a:r>
              <a:endParaRPr lang="es-A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863441C2-939B-0038-CCB8-CACDFD88A85D}"/>
              </a:ext>
            </a:extLst>
          </p:cNvPr>
          <p:cNvGrpSpPr/>
          <p:nvPr/>
        </p:nvGrpSpPr>
        <p:grpSpPr>
          <a:xfrm>
            <a:off x="8403074" y="3292732"/>
            <a:ext cx="3517013" cy="3559592"/>
            <a:chOff x="8403074" y="3292732"/>
            <a:chExt cx="3517013" cy="3559592"/>
          </a:xfrm>
        </p:grpSpPr>
        <p:pic>
          <p:nvPicPr>
            <p:cNvPr id="6" name="Imagen 5" descr="Interfaz de usuario gráfica&#10;&#10;Descripción generada automáticamente">
              <a:extLst>
                <a:ext uri="{FF2B5EF4-FFF2-40B4-BE49-F238E27FC236}">
                  <a16:creationId xmlns:a16="http://schemas.microsoft.com/office/drawing/2014/main" id="{AAC7B453-B32B-8273-81EF-A6F04275A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074" y="3292732"/>
              <a:ext cx="3517013" cy="3559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C66C3A1-FAF3-9C3C-4F83-DA2921030253}"/>
                </a:ext>
              </a:extLst>
            </p:cNvPr>
            <p:cNvSpPr txBox="1"/>
            <p:nvPr/>
          </p:nvSpPr>
          <p:spPr>
            <a:xfrm>
              <a:off x="10675674" y="6426935"/>
              <a:ext cx="821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200" dirty="0">
                  <a:solidFill>
                    <a:schemeClr val="bg2">
                      <a:lumMod val="50000"/>
                    </a:schemeClr>
                  </a:solidFill>
                </a:rPr>
                <a:t>100 </a:t>
              </a:r>
              <a:r>
                <a:rPr lang="es-AR" sz="1200" dirty="0" err="1">
                  <a:solidFill>
                    <a:schemeClr val="bg2">
                      <a:lumMod val="50000"/>
                    </a:schemeClr>
                  </a:solidFill>
                </a:rPr>
                <a:t>epocs</a:t>
              </a:r>
              <a:endParaRPr lang="es-A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F9AE975F-487B-6141-B2A4-D404E234930B}"/>
              </a:ext>
            </a:extLst>
          </p:cNvPr>
          <p:cNvGrpSpPr/>
          <p:nvPr/>
        </p:nvGrpSpPr>
        <p:grpSpPr>
          <a:xfrm>
            <a:off x="-11500" y="298170"/>
            <a:ext cx="12203500" cy="3130830"/>
            <a:chOff x="-11500" y="298170"/>
            <a:chExt cx="12203500" cy="3130830"/>
          </a:xfrm>
        </p:grpSpPr>
        <p:graphicFrame>
          <p:nvGraphicFramePr>
            <p:cNvPr id="11" name="Gráfico 10">
              <a:extLst>
                <a:ext uri="{FF2B5EF4-FFF2-40B4-BE49-F238E27FC236}">
                  <a16:creationId xmlns:a16="http://schemas.microsoft.com/office/drawing/2014/main" id="{38982B78-CBC3-3F1F-458B-2CC6FCB4D6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8008905"/>
                </p:ext>
              </p:extLst>
            </p:nvPr>
          </p:nvGraphicFramePr>
          <p:xfrm>
            <a:off x="-11500" y="298170"/>
            <a:ext cx="12203500" cy="31308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D0AC5A1-CAF2-A4C3-BE7F-E16187246048}"/>
                </a:ext>
              </a:extLst>
            </p:cNvPr>
            <p:cNvSpPr txBox="1"/>
            <p:nvPr/>
          </p:nvSpPr>
          <p:spPr>
            <a:xfrm>
              <a:off x="10675674" y="2822090"/>
              <a:ext cx="695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200" dirty="0">
                  <a:solidFill>
                    <a:schemeClr val="bg2">
                      <a:lumMod val="25000"/>
                    </a:schemeClr>
                  </a:solidFill>
                </a:rPr>
                <a:t>Sin TL</a:t>
              </a:r>
            </a:p>
          </p:txBody>
        </p:sp>
      </p:grp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4B471006-A8C1-F97E-98EC-25625549B2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0219" y="2599962"/>
            <a:ext cx="836271" cy="821803"/>
          </a:xfrm>
          <a:prstGeom prst="bentConnector3">
            <a:avLst>
              <a:gd name="adj1" fmla="val 6384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507AB49C-C050-ACBD-AD4F-7E4619AA2D9E}"/>
              </a:ext>
            </a:extLst>
          </p:cNvPr>
          <p:cNvCxnSpPr>
            <a:cxnSpLocks/>
          </p:cNvCxnSpPr>
          <p:nvPr/>
        </p:nvCxnSpPr>
        <p:spPr>
          <a:xfrm rot="5400000">
            <a:off x="6798233" y="3054976"/>
            <a:ext cx="748046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DC39038B-CE90-1667-C869-13B6E4FF5A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02693" y="3054976"/>
            <a:ext cx="748046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9C76E8FB-B871-EDE4-FB62-7AF2C8E4DA22}"/>
              </a:ext>
            </a:extLst>
          </p:cNvPr>
          <p:cNvSpPr txBox="1"/>
          <p:nvPr/>
        </p:nvSpPr>
        <p:spPr>
          <a:xfrm>
            <a:off x="304792" y="0"/>
            <a:ext cx="2529949" cy="707886"/>
          </a:xfrm>
          <a:prstGeom prst="rect">
            <a:avLst/>
          </a:prstGeom>
          <a:noFill/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4000" b="1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94197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7021DD6E-86EB-011D-7B92-85A5D0C8E0A1}"/>
              </a:ext>
            </a:extLst>
          </p:cNvPr>
          <p:cNvSpPr/>
          <p:nvPr/>
        </p:nvSpPr>
        <p:spPr>
          <a:xfrm>
            <a:off x="0" y="0"/>
            <a:ext cx="3391391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6" name="Imagen 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4C1A2655-289B-1391-9F36-C41CACED8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4" r="10588"/>
          <a:stretch/>
        </p:blipFill>
        <p:spPr>
          <a:xfrm>
            <a:off x="3391391" y="289363"/>
            <a:ext cx="8796757" cy="64209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0BC64B-2F40-0363-17D4-DF3431CEEA63}"/>
              </a:ext>
            </a:extLst>
          </p:cNvPr>
          <p:cNvSpPr txBox="1"/>
          <p:nvPr/>
        </p:nvSpPr>
        <p:spPr>
          <a:xfrm>
            <a:off x="304792" y="0"/>
            <a:ext cx="2529949" cy="707886"/>
          </a:xfrm>
          <a:prstGeom prst="rect">
            <a:avLst/>
          </a:prstGeom>
          <a:noFill/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4000" b="1" dirty="0"/>
              <a:t>Resultados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C95CF95-3C05-2E79-50FF-CA6499C952A4}"/>
              </a:ext>
            </a:extLst>
          </p:cNvPr>
          <p:cNvSpPr/>
          <p:nvPr/>
        </p:nvSpPr>
        <p:spPr>
          <a:xfrm>
            <a:off x="304792" y="2267723"/>
            <a:ext cx="2529949" cy="25299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/>
              <a:t>MATRIZ DE CONFUSIÓN</a:t>
            </a:r>
          </a:p>
          <a:p>
            <a:pPr algn="ctr"/>
            <a:endParaRPr lang="es-AR" sz="2000" b="1" dirty="0"/>
          </a:p>
          <a:p>
            <a:pPr algn="ctr"/>
            <a:r>
              <a:rPr lang="es-AR" sz="2000" b="1" dirty="0"/>
              <a:t>TEST SET</a:t>
            </a:r>
          </a:p>
          <a:p>
            <a:pPr algn="ctr"/>
            <a:endParaRPr lang="es-AR" sz="2000" b="1" dirty="0"/>
          </a:p>
          <a:p>
            <a:pPr algn="ctr"/>
            <a:r>
              <a:rPr lang="es-AR" sz="2000" b="1" dirty="0"/>
              <a:t>MODELO VGG19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A351F41-DE08-3987-4B0A-439CCB9F621A}"/>
              </a:ext>
            </a:extLst>
          </p:cNvPr>
          <p:cNvSpPr txBox="1"/>
          <p:nvPr/>
        </p:nvSpPr>
        <p:spPr>
          <a:xfrm>
            <a:off x="4701739" y="2604297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3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8BD0FCD-FAFC-EBE0-FCAE-1D6AA6EC6C5A}"/>
              </a:ext>
            </a:extLst>
          </p:cNvPr>
          <p:cNvSpPr txBox="1"/>
          <p:nvPr/>
        </p:nvSpPr>
        <p:spPr>
          <a:xfrm>
            <a:off x="10695777" y="2604297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C230573-0A52-0ABB-C98E-2D176BFDA83F}"/>
              </a:ext>
            </a:extLst>
          </p:cNvPr>
          <p:cNvSpPr txBox="1"/>
          <p:nvPr/>
        </p:nvSpPr>
        <p:spPr>
          <a:xfrm>
            <a:off x="6697076" y="4050868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2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5E8E4FA-D523-C86F-46B0-80A0A301C53D}"/>
              </a:ext>
            </a:extLst>
          </p:cNvPr>
          <p:cNvSpPr txBox="1"/>
          <p:nvPr/>
        </p:nvSpPr>
        <p:spPr>
          <a:xfrm>
            <a:off x="10714151" y="4050868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E7284AE-AE51-E306-DA9E-1A723BF45650}"/>
              </a:ext>
            </a:extLst>
          </p:cNvPr>
          <p:cNvSpPr txBox="1"/>
          <p:nvPr/>
        </p:nvSpPr>
        <p:spPr>
          <a:xfrm>
            <a:off x="10695777" y="1182552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1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6162E04-8DFA-4433-6E2D-7E5AAF1D12C2}"/>
              </a:ext>
            </a:extLst>
          </p:cNvPr>
          <p:cNvSpPr txBox="1"/>
          <p:nvPr/>
        </p:nvSpPr>
        <p:spPr>
          <a:xfrm>
            <a:off x="6697076" y="5548136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1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9BF8913-CB18-3DE6-31D5-C5A0BEE93496}"/>
              </a:ext>
            </a:extLst>
          </p:cNvPr>
          <p:cNvSpPr txBox="1"/>
          <p:nvPr/>
        </p:nvSpPr>
        <p:spPr>
          <a:xfrm>
            <a:off x="4701739" y="5506102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1</a:t>
            </a:r>
          </a:p>
        </p:txBody>
      </p:sp>
      <p:pic>
        <p:nvPicPr>
          <p:cNvPr id="9" name="Imagen 8" descr="Imagen que contiene exterior, hombre, montar a caballo, joven&#10;&#10;Descripción generada automáticamente">
            <a:extLst>
              <a:ext uri="{FF2B5EF4-FFF2-40B4-BE49-F238E27FC236}">
                <a16:creationId xmlns:a16="http://schemas.microsoft.com/office/drawing/2014/main" id="{C0C97739-3AB8-97B3-CF2F-645F0F9F2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5993" y="1755731"/>
            <a:ext cx="1757177" cy="1412091"/>
          </a:xfrm>
          <a:prstGeom prst="rect">
            <a:avLst/>
          </a:prstGeom>
        </p:spPr>
      </p:pic>
      <p:pic>
        <p:nvPicPr>
          <p:cNvPr id="12" name="Imagen 11" descr="Imagen que contiene hombre, mujer, sostener, posando&#10;&#10;Descripción generada automáticamente">
            <a:extLst>
              <a:ext uri="{FF2B5EF4-FFF2-40B4-BE49-F238E27FC236}">
                <a16:creationId xmlns:a16="http://schemas.microsoft.com/office/drawing/2014/main" id="{FC9593A1-5CFE-8B63-355C-4CB896D97D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2"/>
          <a:stretch/>
        </p:blipFill>
        <p:spPr>
          <a:xfrm>
            <a:off x="10130033" y="1755731"/>
            <a:ext cx="1757177" cy="1412091"/>
          </a:xfrm>
          <a:prstGeom prst="rect">
            <a:avLst/>
          </a:prstGeom>
        </p:spPr>
      </p:pic>
      <p:pic>
        <p:nvPicPr>
          <p:cNvPr id="15" name="Imagen 14" descr="Imagen que contiene edificio, ventana, joven, agua&#10;&#10;Descripción generada automáticamente">
            <a:extLst>
              <a:ext uri="{FF2B5EF4-FFF2-40B4-BE49-F238E27FC236}">
                <a16:creationId xmlns:a16="http://schemas.microsoft.com/office/drawing/2014/main" id="{FADB58A6-E773-5E8F-63DD-ACC726EA0A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1822" y="1755731"/>
            <a:ext cx="1508396" cy="1412091"/>
          </a:xfrm>
          <a:prstGeom prst="rect">
            <a:avLst/>
          </a:prstGeom>
        </p:spPr>
      </p:pic>
      <p:pic>
        <p:nvPicPr>
          <p:cNvPr id="17" name="Imagen 16" descr="Una mujer con los brazos abiertos&#10;&#10;Descripción generada automáticamente con confianza media">
            <a:extLst>
              <a:ext uri="{FF2B5EF4-FFF2-40B4-BE49-F238E27FC236}">
                <a16:creationId xmlns:a16="http://schemas.microsoft.com/office/drawing/2014/main" id="{27976EFA-0D21-D50B-BF90-5C7F5CB116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7387" y="3214122"/>
            <a:ext cx="1305062" cy="1421500"/>
          </a:xfrm>
          <a:prstGeom prst="rect">
            <a:avLst/>
          </a:prstGeom>
        </p:spPr>
      </p:pic>
      <p:pic>
        <p:nvPicPr>
          <p:cNvPr id="19" name="Imagen 18" descr="Una persona caminando en la playa&#10;&#10;Descripción generada automáticamente">
            <a:extLst>
              <a:ext uri="{FF2B5EF4-FFF2-40B4-BE49-F238E27FC236}">
                <a16:creationId xmlns:a16="http://schemas.microsoft.com/office/drawing/2014/main" id="{AE7B7049-A0FE-9AF0-AEEB-2130F1119A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0032" y="3211956"/>
            <a:ext cx="1757177" cy="1412091"/>
          </a:xfrm>
          <a:prstGeom prst="rect">
            <a:avLst/>
          </a:prstGeom>
        </p:spPr>
      </p:pic>
      <p:pic>
        <p:nvPicPr>
          <p:cNvPr id="21" name="Imagen 20" descr="Mujer parada junto a una ventana&#10;&#10;Descripción generada automáticamente con confianza media">
            <a:extLst>
              <a:ext uri="{FF2B5EF4-FFF2-40B4-BE49-F238E27FC236}">
                <a16:creationId xmlns:a16="http://schemas.microsoft.com/office/drawing/2014/main" id="{B9AECC44-0B9A-39EE-2278-6D7A29AF4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0031" y="389291"/>
            <a:ext cx="1757177" cy="1264431"/>
          </a:xfrm>
          <a:prstGeom prst="rect">
            <a:avLst/>
          </a:prstGeom>
        </p:spPr>
      </p:pic>
      <p:pic>
        <p:nvPicPr>
          <p:cNvPr id="23" name="Imagen 2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E82D9C8-E734-3034-2E09-C8DB7D500EE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43" y="4647197"/>
            <a:ext cx="1397473" cy="1397473"/>
          </a:xfrm>
          <a:prstGeom prst="rect">
            <a:avLst/>
          </a:prstGeom>
        </p:spPr>
      </p:pic>
      <p:pic>
        <p:nvPicPr>
          <p:cNvPr id="25" name="Imagen 24" descr="Imagen que contiene hombre, agua, montar a caballo, saltar&#10;&#10;Descripción generada automáticamente">
            <a:extLst>
              <a:ext uri="{FF2B5EF4-FFF2-40B4-BE49-F238E27FC236}">
                <a16:creationId xmlns:a16="http://schemas.microsoft.com/office/drawing/2014/main" id="{996515B1-F56F-F83C-3EED-7D3BBF14CB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1174" y="4647197"/>
            <a:ext cx="1477488" cy="139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0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637</Words>
  <Application>Microsoft Office PowerPoint</Application>
  <PresentationFormat>Panorámica</PresentationFormat>
  <Paragraphs>178</Paragraphs>
  <Slides>16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Consolas</vt:lpstr>
      <vt:lpstr>Nunito</vt:lpstr>
      <vt:lpstr>Roboto</vt:lpstr>
      <vt:lpstr>zeitung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Ignacio Ribet</dc:creator>
  <cp:lastModifiedBy>Juan Ignacio Ribet</cp:lastModifiedBy>
  <cp:revision>57</cp:revision>
  <dcterms:created xsi:type="dcterms:W3CDTF">2023-10-09T12:05:24Z</dcterms:created>
  <dcterms:modified xsi:type="dcterms:W3CDTF">2023-10-14T00:44:25Z</dcterms:modified>
</cp:coreProperties>
</file>